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362" r:id="rId4"/>
    <p:sldId id="302" r:id="rId5"/>
    <p:sldId id="289" r:id="rId6"/>
    <p:sldId id="290" r:id="rId7"/>
    <p:sldId id="292" r:id="rId8"/>
    <p:sldId id="296" r:id="rId9"/>
    <p:sldId id="291" r:id="rId10"/>
    <p:sldId id="366" r:id="rId11"/>
    <p:sldId id="265" r:id="rId12"/>
    <p:sldId id="266" r:id="rId13"/>
    <p:sldId id="363" r:id="rId14"/>
    <p:sldId id="301" r:id="rId15"/>
    <p:sldId id="300" r:id="rId16"/>
    <p:sldId id="299" r:id="rId17"/>
    <p:sldId id="297" r:id="rId18"/>
    <p:sldId id="298" r:id="rId19"/>
    <p:sldId id="303" r:id="rId20"/>
    <p:sldId id="304" r:id="rId21"/>
    <p:sldId id="367" r:id="rId22"/>
    <p:sldId id="263" r:id="rId23"/>
    <p:sldId id="306" r:id="rId24"/>
    <p:sldId id="364" r:id="rId25"/>
    <p:sldId id="267" r:id="rId26"/>
    <p:sldId id="320" r:id="rId27"/>
    <p:sldId id="332" r:id="rId28"/>
    <p:sldId id="323" r:id="rId29"/>
    <p:sldId id="333" r:id="rId30"/>
    <p:sldId id="322" r:id="rId31"/>
    <p:sldId id="334" r:id="rId32"/>
    <p:sldId id="321" r:id="rId33"/>
    <p:sldId id="328" r:id="rId34"/>
    <p:sldId id="329" r:id="rId35"/>
    <p:sldId id="368" r:id="rId36"/>
    <p:sldId id="330" r:id="rId37"/>
    <p:sldId id="331" r:id="rId38"/>
    <p:sldId id="365" r:id="rId39"/>
    <p:sldId id="335" r:id="rId40"/>
    <p:sldId id="360" r:id="rId41"/>
    <p:sldId id="336" r:id="rId42"/>
    <p:sldId id="338" r:id="rId43"/>
    <p:sldId id="339" r:id="rId44"/>
    <p:sldId id="337" r:id="rId45"/>
    <p:sldId id="361" r:id="rId46"/>
    <p:sldId id="355" r:id="rId47"/>
    <p:sldId id="356" r:id="rId48"/>
    <p:sldId id="369" r:id="rId49"/>
    <p:sldId id="371" r:id="rId50"/>
    <p:sldId id="264" r:id="rId51"/>
    <p:sldId id="259" r:id="rId52"/>
    <p:sldId id="372" r:id="rId53"/>
    <p:sldId id="370" r:id="rId54"/>
    <p:sldId id="357"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5"/>
  </p:normalViewPr>
  <p:slideViewPr>
    <p:cSldViewPr>
      <p:cViewPr varScale="1">
        <p:scale>
          <a:sx n="113" d="100"/>
          <a:sy n="113" d="100"/>
        </p:scale>
        <p:origin x="139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FB866E3-A84F-41D9-B2A6-B86B1B2D1838}"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4FC5F-D788-4135-8398-EC560C6E9D4A}" type="slidenum">
              <a:rPr lang="en-US" smtClean="0"/>
              <a:t>‹#›</a:t>
            </a:fld>
            <a:endParaRPr lang="en-US"/>
          </a:p>
        </p:txBody>
      </p:sp>
    </p:spTree>
    <p:extLst>
      <p:ext uri="{BB962C8B-B14F-4D97-AF65-F5344CB8AC3E}">
        <p14:creationId xmlns:p14="http://schemas.microsoft.com/office/powerpoint/2010/main" val="2019509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B866E3-A84F-41D9-B2A6-B86B1B2D1838}"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4FC5F-D788-4135-8398-EC560C6E9D4A}" type="slidenum">
              <a:rPr lang="en-US" smtClean="0"/>
              <a:t>‹#›</a:t>
            </a:fld>
            <a:endParaRPr lang="en-US"/>
          </a:p>
        </p:txBody>
      </p:sp>
    </p:spTree>
    <p:extLst>
      <p:ext uri="{BB962C8B-B14F-4D97-AF65-F5344CB8AC3E}">
        <p14:creationId xmlns:p14="http://schemas.microsoft.com/office/powerpoint/2010/main" val="1687773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B866E3-A84F-41D9-B2A6-B86B1B2D1838}"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4FC5F-D788-4135-8398-EC560C6E9D4A}" type="slidenum">
              <a:rPr lang="en-US" smtClean="0"/>
              <a:t>‹#›</a:t>
            </a:fld>
            <a:endParaRPr lang="en-US"/>
          </a:p>
        </p:txBody>
      </p:sp>
    </p:spTree>
    <p:extLst>
      <p:ext uri="{BB962C8B-B14F-4D97-AF65-F5344CB8AC3E}">
        <p14:creationId xmlns:p14="http://schemas.microsoft.com/office/powerpoint/2010/main" val="101794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B866E3-A84F-41D9-B2A6-B86B1B2D1838}"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4FC5F-D788-4135-8398-EC560C6E9D4A}" type="slidenum">
              <a:rPr lang="en-US" smtClean="0"/>
              <a:t>‹#›</a:t>
            </a:fld>
            <a:endParaRPr lang="en-US"/>
          </a:p>
        </p:txBody>
      </p:sp>
    </p:spTree>
    <p:extLst>
      <p:ext uri="{BB962C8B-B14F-4D97-AF65-F5344CB8AC3E}">
        <p14:creationId xmlns:p14="http://schemas.microsoft.com/office/powerpoint/2010/main" val="267469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B866E3-A84F-41D9-B2A6-B86B1B2D1838}"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4FC5F-D788-4135-8398-EC560C6E9D4A}" type="slidenum">
              <a:rPr lang="en-US" smtClean="0"/>
              <a:t>‹#›</a:t>
            </a:fld>
            <a:endParaRPr lang="en-US"/>
          </a:p>
        </p:txBody>
      </p:sp>
    </p:spTree>
    <p:extLst>
      <p:ext uri="{BB962C8B-B14F-4D97-AF65-F5344CB8AC3E}">
        <p14:creationId xmlns:p14="http://schemas.microsoft.com/office/powerpoint/2010/main" val="400249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B866E3-A84F-41D9-B2A6-B86B1B2D1838}"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4FC5F-D788-4135-8398-EC560C6E9D4A}" type="slidenum">
              <a:rPr lang="en-US" smtClean="0"/>
              <a:t>‹#›</a:t>
            </a:fld>
            <a:endParaRPr lang="en-US"/>
          </a:p>
        </p:txBody>
      </p:sp>
    </p:spTree>
    <p:extLst>
      <p:ext uri="{BB962C8B-B14F-4D97-AF65-F5344CB8AC3E}">
        <p14:creationId xmlns:p14="http://schemas.microsoft.com/office/powerpoint/2010/main" val="1858049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B866E3-A84F-41D9-B2A6-B86B1B2D1838}" type="datetimeFigureOut">
              <a:rPr lang="en-US" smtClean="0"/>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4FC5F-D788-4135-8398-EC560C6E9D4A}" type="slidenum">
              <a:rPr lang="en-US" smtClean="0"/>
              <a:t>‹#›</a:t>
            </a:fld>
            <a:endParaRPr lang="en-US"/>
          </a:p>
        </p:txBody>
      </p:sp>
    </p:spTree>
    <p:extLst>
      <p:ext uri="{BB962C8B-B14F-4D97-AF65-F5344CB8AC3E}">
        <p14:creationId xmlns:p14="http://schemas.microsoft.com/office/powerpoint/2010/main" val="3113962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B866E3-A84F-41D9-B2A6-B86B1B2D1838}"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4FC5F-D788-4135-8398-EC560C6E9D4A}" type="slidenum">
              <a:rPr lang="en-US" smtClean="0"/>
              <a:t>‹#›</a:t>
            </a:fld>
            <a:endParaRPr lang="en-US"/>
          </a:p>
        </p:txBody>
      </p:sp>
    </p:spTree>
    <p:extLst>
      <p:ext uri="{BB962C8B-B14F-4D97-AF65-F5344CB8AC3E}">
        <p14:creationId xmlns:p14="http://schemas.microsoft.com/office/powerpoint/2010/main" val="4261544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866E3-A84F-41D9-B2A6-B86B1B2D1838}" type="datetimeFigureOut">
              <a:rPr lang="en-US" smtClean="0"/>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4FC5F-D788-4135-8398-EC560C6E9D4A}" type="slidenum">
              <a:rPr lang="en-US" smtClean="0"/>
              <a:t>‹#›</a:t>
            </a:fld>
            <a:endParaRPr lang="en-US"/>
          </a:p>
        </p:txBody>
      </p:sp>
    </p:spTree>
    <p:extLst>
      <p:ext uri="{BB962C8B-B14F-4D97-AF65-F5344CB8AC3E}">
        <p14:creationId xmlns:p14="http://schemas.microsoft.com/office/powerpoint/2010/main" val="3022616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B866E3-A84F-41D9-B2A6-B86B1B2D1838}"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4FC5F-D788-4135-8398-EC560C6E9D4A}" type="slidenum">
              <a:rPr lang="en-US" smtClean="0"/>
              <a:t>‹#›</a:t>
            </a:fld>
            <a:endParaRPr lang="en-US"/>
          </a:p>
        </p:txBody>
      </p:sp>
    </p:spTree>
    <p:extLst>
      <p:ext uri="{BB962C8B-B14F-4D97-AF65-F5344CB8AC3E}">
        <p14:creationId xmlns:p14="http://schemas.microsoft.com/office/powerpoint/2010/main" val="1551418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B866E3-A84F-41D9-B2A6-B86B1B2D1838}"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4FC5F-D788-4135-8398-EC560C6E9D4A}" type="slidenum">
              <a:rPr lang="en-US" smtClean="0"/>
              <a:t>‹#›</a:t>
            </a:fld>
            <a:endParaRPr lang="en-US"/>
          </a:p>
        </p:txBody>
      </p:sp>
    </p:spTree>
    <p:extLst>
      <p:ext uri="{BB962C8B-B14F-4D97-AF65-F5344CB8AC3E}">
        <p14:creationId xmlns:p14="http://schemas.microsoft.com/office/powerpoint/2010/main" val="1466840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866E3-A84F-41D9-B2A6-B86B1B2D1838}" type="datetimeFigureOut">
              <a:rPr lang="en-US" smtClean="0"/>
              <a:t>1/12/2021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4FC5F-D788-4135-8398-EC560C6E9D4A}" type="slidenum">
              <a:rPr lang="en-US" smtClean="0"/>
              <a:t>‹#›</a:t>
            </a:fld>
            <a:endParaRPr lang="en-US"/>
          </a:p>
        </p:txBody>
      </p:sp>
    </p:spTree>
    <p:extLst>
      <p:ext uri="{BB962C8B-B14F-4D97-AF65-F5344CB8AC3E}">
        <p14:creationId xmlns:p14="http://schemas.microsoft.com/office/powerpoint/2010/main" val="317442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b="1" dirty="0">
                <a:latin typeface="Times New Roman" panose="02020603050405020304" pitchFamily="18" charset="0"/>
                <a:cs typeface="Times New Roman" panose="02020603050405020304" pitchFamily="18" charset="0"/>
              </a:rPr>
              <a:t>LEADERSHIP</a:t>
            </a:r>
          </a:p>
        </p:txBody>
      </p:sp>
      <p:pic>
        <p:nvPicPr>
          <p:cNvPr id="1026"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2514600"/>
            <a:ext cx="2128838" cy="213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816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828800" y="672151"/>
            <a:ext cx="70104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Finding Your Real Self: Assessing Your Attitudes, Beliefs and Values</a:t>
            </a:r>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565994" y="1370518"/>
            <a:ext cx="8273206" cy="5262979"/>
          </a:xfrm>
          <a:prstGeom prst="rect">
            <a:avLst/>
          </a:prstGeom>
        </p:spPr>
        <p:txBody>
          <a:bodyPr wrap="square">
            <a:spAutoFit/>
          </a:bodyPr>
          <a:lstStyle/>
          <a:p>
            <a:pPr algn="ctr"/>
            <a:r>
              <a:rPr lang="en-US" sz="2400" dirty="0">
                <a:latin typeface="Times New Roman" panose="02020603050405020304" pitchFamily="18" charset="0"/>
                <a:cs typeface="Times New Roman" panose="02020603050405020304" pitchFamily="18" charset="0"/>
              </a:rPr>
              <a:t>Exercise</a:t>
            </a:r>
          </a:p>
          <a:p>
            <a:pPr algn="ctr"/>
            <a:r>
              <a:rPr lang="en-US" sz="2400" dirty="0">
                <a:latin typeface="Times New Roman" panose="02020603050405020304" pitchFamily="18" charset="0"/>
                <a:cs typeface="Times New Roman" panose="02020603050405020304" pitchFamily="18" charset="0"/>
              </a:rPr>
              <a:t>True or False</a:t>
            </a:r>
          </a:p>
          <a:p>
            <a:pPr algn="ctr"/>
            <a:endParaRPr lang="en-US" sz="2400" dirty="0"/>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You can exploit your strengths and abilities to compensate for any shortfalls.</a:t>
            </a:r>
          </a:p>
          <a:p>
            <a:pPr marL="457200" indent="-457200">
              <a:buFont typeface="+mj-lt"/>
              <a:buAutoNum type="arabicPeriod"/>
            </a:pPr>
            <a:endParaRPr lang="en-US"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Confidence is knowing who you are</a:t>
            </a:r>
          </a:p>
          <a:p>
            <a:pPr marL="457200" indent="-457200">
              <a:buFont typeface="+mj-lt"/>
              <a:buAutoNum type="arabicPeriod"/>
            </a:pPr>
            <a:endParaRPr lang="en-US"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Personal Beliefs and Values impact good judgement</a:t>
            </a:r>
          </a:p>
          <a:p>
            <a:pPr marL="457200" indent="-457200">
              <a:buFont typeface="+mj-lt"/>
              <a:buAutoNum type="arabicPeriod"/>
            </a:pPr>
            <a:endParaRPr lang="en-US"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In order to be a good leader you must be service oriented</a:t>
            </a:r>
          </a:p>
          <a:p>
            <a:pPr marL="457200" indent="-457200">
              <a:buFont typeface="+mj-lt"/>
              <a:buAutoNum type="arabicPeriod"/>
            </a:pPr>
            <a:endParaRPr lang="en-US"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The 3 pronged approached in guiding decisions is : ethics, logic &amp; the hand.</a:t>
            </a:r>
          </a:p>
        </p:txBody>
      </p:sp>
    </p:spTree>
    <p:extLst>
      <p:ext uri="{BB962C8B-B14F-4D97-AF65-F5344CB8AC3E}">
        <p14:creationId xmlns:p14="http://schemas.microsoft.com/office/powerpoint/2010/main" val="471109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2200" y="2971799"/>
            <a:ext cx="4565994"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INTENTIONALLY LEFT BLANK</a:t>
            </a:r>
          </a:p>
        </p:txBody>
      </p:sp>
    </p:spTree>
    <p:extLst>
      <p:ext uri="{BB962C8B-B14F-4D97-AF65-F5344CB8AC3E}">
        <p14:creationId xmlns:p14="http://schemas.microsoft.com/office/powerpoint/2010/main" val="3709379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09800"/>
            <a:ext cx="7435006" cy="1815882"/>
          </a:xfrm>
          <a:prstGeom prst="rect">
            <a:avLst/>
          </a:prstGeom>
        </p:spPr>
        <p:txBody>
          <a:bodyPr wrap="square">
            <a:spAutoFit/>
          </a:bodyPr>
          <a:lstStyle/>
          <a:p>
            <a:r>
              <a:rPr lang="en-US" sz="2800" i="1" dirty="0">
                <a:latin typeface="Times New Roman" panose="02020603050405020304" pitchFamily="18" charset="0"/>
                <a:cs typeface="Times New Roman" panose="02020603050405020304" pitchFamily="18" charset="0"/>
              </a:rPr>
              <a:t>Trust is the glue of life.  It’s the most essential ingredient in effective communication  It is the foundational principle that holds all relationships together.  - </a:t>
            </a:r>
            <a:r>
              <a:rPr lang="en-US" sz="2800" b="1" i="1" dirty="0">
                <a:latin typeface="Times New Roman" panose="02020603050405020304" pitchFamily="18" charset="0"/>
                <a:cs typeface="Times New Roman" panose="02020603050405020304" pitchFamily="18" charset="0"/>
              </a:rPr>
              <a:t>Stephen Covey</a:t>
            </a:r>
            <a:endParaRPr lang="en-US" sz="2800" i="1" dirty="0">
              <a:latin typeface="Times New Roman" panose="02020603050405020304" pitchFamily="18" charset="0"/>
              <a:cs typeface="Times New Roman" panose="02020603050405020304" pitchFamily="18" charset="0"/>
            </a:endParaRPr>
          </a:p>
        </p:txBody>
      </p:sp>
      <p:pic>
        <p:nvPicPr>
          <p:cNvPr id="3"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9962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43199"/>
            <a:ext cx="9144000" cy="646331"/>
          </a:xfrm>
          <a:prstGeom prst="rect">
            <a:avLst/>
          </a:prstGeom>
        </p:spPr>
        <p:txBody>
          <a:bodyPr wrap="square">
            <a:spAutoFit/>
          </a:bodyPr>
          <a:lstStyle/>
          <a:p>
            <a:pPr algn="ctr"/>
            <a:r>
              <a:rPr lang="en-US" sz="3600" b="1" dirty="0">
                <a:latin typeface="Times New Roman" panose="02020603050405020304" pitchFamily="18" charset="0"/>
                <a:cs typeface="Times New Roman" panose="02020603050405020304" pitchFamily="18" charset="0"/>
              </a:rPr>
              <a:t>Leading The Change Process</a:t>
            </a:r>
            <a:endParaRPr lang="en-US" sz="3600" dirty="0">
              <a:latin typeface="Times New Roman" panose="02020603050405020304" pitchFamily="18" charset="0"/>
              <a:cs typeface="Times New Roman" panose="02020603050405020304" pitchFamily="18" charset="0"/>
            </a:endParaRPr>
          </a:p>
        </p:txBody>
      </p:sp>
      <p:pic>
        <p:nvPicPr>
          <p:cNvPr id="3"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984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2217" y="672151"/>
            <a:ext cx="3042500"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Leading The Change Process</a:t>
            </a:r>
            <a:endParaRPr lang="en-US" dirty="0">
              <a:latin typeface="Times New Roman" panose="02020603050405020304" pitchFamily="18" charset="0"/>
              <a:cs typeface="Times New Roman" panose="02020603050405020304" pitchFamily="18" charset="0"/>
            </a:endParaRPr>
          </a:p>
        </p:txBody>
      </p:sp>
      <p:pic>
        <p:nvPicPr>
          <p:cNvPr id="3"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65994" y="2136339"/>
            <a:ext cx="8120806" cy="4154984"/>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Leaders  today, especially Department and National Officers take their charge of leadership very seriously and go beyond levels that most could ever imagine.  They are able to do this because they clearly recognize the trends that are taking place within the organization and are observing trends that will have an external influence on the organization </a:t>
            </a:r>
            <a:r>
              <a:rPr lang="en-US" sz="1200" i="1" dirty="0">
                <a:latin typeface="Times New Roman" panose="02020603050405020304" pitchFamily="18" charset="0"/>
                <a:cs typeface="Times New Roman" panose="02020603050405020304" pitchFamily="18" charset="0"/>
              </a:rPr>
              <a:t>(Covey, 1991).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To that end, we need to look at what these leaders do in order to effect the successful change process, and ask ourselves, what has the leader done to inspire such change to take place.  </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9702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2217" y="672151"/>
            <a:ext cx="3042500"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Leading The Change Process</a:t>
            </a:r>
            <a:endParaRPr lang="en-US" dirty="0">
              <a:latin typeface="Times New Roman" panose="02020603050405020304" pitchFamily="18" charset="0"/>
              <a:cs typeface="Times New Roman" panose="02020603050405020304" pitchFamily="18" charset="0"/>
            </a:endParaRPr>
          </a:p>
        </p:txBody>
      </p:sp>
      <p:pic>
        <p:nvPicPr>
          <p:cNvPr id="3"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65994" y="1752600"/>
            <a:ext cx="7968406" cy="3785652"/>
          </a:xfrm>
          <a:prstGeom prst="rect">
            <a:avLst/>
          </a:prstGeom>
        </p:spPr>
        <p:txBody>
          <a:bodyPr wrap="square">
            <a:spAutoFit/>
          </a:bodyPr>
          <a:lstStyle/>
          <a:p>
            <a:r>
              <a:rPr lang="en-US" b="1" dirty="0"/>
              <a:t> </a:t>
            </a:r>
            <a:r>
              <a:rPr lang="en-US" sz="2400" b="1" dirty="0">
                <a:latin typeface="Times New Roman" panose="02020603050405020304" pitchFamily="18" charset="0"/>
                <a:cs typeface="Times New Roman" panose="02020603050405020304" pitchFamily="18" charset="0"/>
              </a:rPr>
              <a:t>Competency</a:t>
            </a:r>
            <a:r>
              <a:rPr lang="en-US" sz="2400" dirty="0">
                <a:latin typeface="Times New Roman" panose="02020603050405020304" pitchFamily="18" charset="0"/>
                <a:cs typeface="Times New Roman" panose="02020603050405020304" pitchFamily="18" charset="0"/>
              </a:rPr>
              <a:t> is but one factor in this equation, but is summarily understood as it is </a:t>
            </a:r>
          </a:p>
          <a:p>
            <a:r>
              <a:rPr lang="en-US" sz="2400" dirty="0">
                <a:latin typeface="Times New Roman" panose="02020603050405020304" pitchFamily="18" charset="0"/>
                <a:cs typeface="Times New Roman" panose="02020603050405020304" pitchFamily="18" charset="0"/>
              </a:rPr>
              <a:t>more than likely you would not have attained this position without having a specific skills set……..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But this is not about </a:t>
            </a:r>
            <a:r>
              <a:rPr lang="en-US" sz="2400" i="1" dirty="0">
                <a:latin typeface="Times New Roman" panose="02020603050405020304" pitchFamily="18" charset="0"/>
                <a:cs typeface="Times New Roman" panose="02020603050405020304" pitchFamily="18" charset="0"/>
              </a:rPr>
              <a:t>“THE JOB TITLE”</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As leaders, we rationalize that you possess the ability to encourage and nurture from being part of the Board of Trustees.</a:t>
            </a:r>
          </a:p>
        </p:txBody>
      </p:sp>
    </p:spTree>
    <p:extLst>
      <p:ext uri="{BB962C8B-B14F-4D97-AF65-F5344CB8AC3E}">
        <p14:creationId xmlns:p14="http://schemas.microsoft.com/office/powerpoint/2010/main" val="1462153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2217" y="672151"/>
            <a:ext cx="3042500"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Leading The Change Process</a:t>
            </a:r>
            <a:endParaRPr lang="en-US" dirty="0">
              <a:latin typeface="Times New Roman" panose="02020603050405020304" pitchFamily="18" charset="0"/>
              <a:cs typeface="Times New Roman" panose="02020603050405020304" pitchFamily="18" charset="0"/>
            </a:endParaRPr>
          </a:p>
        </p:txBody>
      </p:sp>
      <p:pic>
        <p:nvPicPr>
          <p:cNvPr id="3"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65994" y="1600200"/>
            <a:ext cx="8425606" cy="5262979"/>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But let’s take this a step further.  If  someone were to ask you to stand straight and fall backwards, and that they were going to catch you, would you do it?  Why or Why not?  The answer is simple; </a:t>
            </a:r>
            <a:r>
              <a:rPr lang="en-US" sz="2400" b="1" dirty="0">
                <a:latin typeface="Times New Roman" panose="02020603050405020304" pitchFamily="18" charset="0"/>
                <a:cs typeface="Times New Roman" panose="02020603050405020304" pitchFamily="18" charset="0"/>
              </a:rPr>
              <a:t>trust</a:t>
            </a:r>
            <a:r>
              <a:rPr lang="en-US" sz="2400" dirty="0">
                <a:latin typeface="Times New Roman" panose="02020603050405020304" pitchFamily="18" charset="0"/>
                <a:cs typeface="Times New Roman" panose="02020603050405020304" pitchFamily="18" charset="0"/>
              </a:rPr>
              <a:t>.  We rely on this factor heavily.  When leaders develop trust within their organizations, people will allow them to lead because they believe that his/her intentions are in their best interests                </a:t>
            </a:r>
            <a:r>
              <a:rPr lang="en-US" sz="1200" i="1" dirty="0">
                <a:latin typeface="Times New Roman" panose="02020603050405020304" pitchFamily="18" charset="0"/>
                <a:cs typeface="Times New Roman" panose="02020603050405020304" pitchFamily="18" charset="0"/>
              </a:rPr>
              <a:t>(Bennis &amp; Goldsmith), 2003)</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Trust is only one phase in leading the change process.  Your decisions also have to be made prudently and hold value for the organization at large.  To help make this change a reality, you must be ethical in your decision making.  This influence can have a long </a:t>
            </a:r>
          </a:p>
          <a:p>
            <a:r>
              <a:rPr lang="en-US" sz="2400" dirty="0">
                <a:latin typeface="Times New Roman" panose="02020603050405020304" pitchFamily="18" charset="0"/>
                <a:cs typeface="Times New Roman" panose="02020603050405020304" pitchFamily="18" charset="0"/>
              </a:rPr>
              <a:t>lasting impact on the organization itself.  It can also bring an organization to its demise </a:t>
            </a:r>
            <a:r>
              <a:rPr lang="en-US" sz="1200" i="1" dirty="0">
                <a:latin typeface="Times New Roman" panose="02020603050405020304" pitchFamily="18" charset="0"/>
                <a:cs typeface="Times New Roman" panose="02020603050405020304" pitchFamily="18" charset="0"/>
              </a:rPr>
              <a:t>(</a:t>
            </a:r>
            <a:r>
              <a:rPr lang="en-US" sz="1200" i="1" dirty="0" err="1">
                <a:latin typeface="Times New Roman" panose="02020603050405020304" pitchFamily="18" charset="0"/>
                <a:cs typeface="Times New Roman" panose="02020603050405020304" pitchFamily="18" charset="0"/>
              </a:rPr>
              <a:t>Yukl</a:t>
            </a:r>
            <a:r>
              <a:rPr lang="en-US" sz="1200" i="1" dirty="0">
                <a:latin typeface="Times New Roman" panose="02020603050405020304" pitchFamily="18" charset="0"/>
                <a:cs typeface="Times New Roman" panose="02020603050405020304" pitchFamily="18" charset="0"/>
              </a:rPr>
              <a:t>, 2006). </a:t>
            </a:r>
          </a:p>
        </p:txBody>
      </p:sp>
    </p:spTree>
    <p:extLst>
      <p:ext uri="{BB962C8B-B14F-4D97-AF65-F5344CB8AC3E}">
        <p14:creationId xmlns:p14="http://schemas.microsoft.com/office/powerpoint/2010/main" val="1235370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2217" y="672151"/>
            <a:ext cx="3042500"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Leading The Change Process</a:t>
            </a:r>
            <a:endParaRPr lang="en-US" dirty="0">
              <a:latin typeface="Times New Roman" panose="02020603050405020304" pitchFamily="18" charset="0"/>
              <a:cs typeface="Times New Roman" panose="02020603050405020304" pitchFamily="18" charset="0"/>
            </a:endParaRPr>
          </a:p>
        </p:txBody>
      </p:sp>
      <p:pic>
        <p:nvPicPr>
          <p:cNvPr id="3"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65994" y="2438400"/>
            <a:ext cx="8120806" cy="3046988"/>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The conception of ethical leadership is that one must take into account the purpose to which the behavior is consistent with the moral means and the consequences for self and others. </a:t>
            </a:r>
            <a:r>
              <a:rPr lang="en-US" sz="1200" i="1" dirty="0">
                <a:latin typeface="Times New Roman" panose="02020603050405020304" pitchFamily="18" charset="0"/>
                <a:cs typeface="Times New Roman" panose="02020603050405020304" pitchFamily="18" charset="0"/>
              </a:rPr>
              <a:t>(</a:t>
            </a:r>
            <a:r>
              <a:rPr lang="en-US" sz="1200" i="1" dirty="0" err="1">
                <a:latin typeface="Times New Roman" panose="02020603050405020304" pitchFamily="18" charset="0"/>
                <a:cs typeface="Times New Roman" panose="02020603050405020304" pitchFamily="18" charset="0"/>
              </a:rPr>
              <a:t>Yukl</a:t>
            </a:r>
            <a:r>
              <a:rPr lang="en-US" sz="1200" i="1" dirty="0">
                <a:latin typeface="Times New Roman" panose="02020603050405020304" pitchFamily="18" charset="0"/>
                <a:cs typeface="Times New Roman" panose="02020603050405020304" pitchFamily="18" charset="0"/>
              </a:rPr>
              <a:t>, 2006). </a:t>
            </a:r>
          </a:p>
          <a:p>
            <a:endParaRPr lang="en-US" sz="2400" dirty="0">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Fullan</a:t>
            </a:r>
            <a:r>
              <a:rPr lang="en-US" sz="24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(2001) </a:t>
            </a:r>
            <a:r>
              <a:rPr lang="en-US" sz="2400" dirty="0">
                <a:latin typeface="Times New Roman" panose="02020603050405020304" pitchFamily="18" charset="0"/>
                <a:cs typeface="Times New Roman" panose="02020603050405020304" pitchFamily="18" charset="0"/>
              </a:rPr>
              <a:t>states that it is essential for leaders to understand the change process and combine </a:t>
            </a:r>
            <a:r>
              <a:rPr lang="en-US" sz="2400" b="1" dirty="0">
                <a:latin typeface="Times New Roman" panose="02020603050405020304" pitchFamily="18" charset="0"/>
                <a:cs typeface="Times New Roman" panose="02020603050405020304" pitchFamily="18" charset="0"/>
              </a:rPr>
              <a:t>commitment</a:t>
            </a:r>
            <a:r>
              <a:rPr lang="en-US" sz="2400" dirty="0">
                <a:latin typeface="Times New Roman" panose="02020603050405020304" pitchFamily="18" charset="0"/>
                <a:cs typeface="Times New Roman" panose="02020603050405020304" pitchFamily="18" charset="0"/>
              </a:rPr>
              <a:t> to </a:t>
            </a:r>
            <a:r>
              <a:rPr lang="en-US" sz="2400" b="1" dirty="0">
                <a:latin typeface="Times New Roman" panose="02020603050405020304" pitchFamily="18" charset="0"/>
                <a:cs typeface="Times New Roman" panose="02020603050405020304" pitchFamily="18" charset="0"/>
              </a:rPr>
              <a:t>moral purpose</a:t>
            </a:r>
            <a:r>
              <a:rPr lang="en-US" sz="2400" dirty="0">
                <a:latin typeface="Times New Roman" panose="02020603050405020304" pitchFamily="18" charset="0"/>
                <a:cs typeface="Times New Roman" panose="02020603050405020304" pitchFamily="18" charset="0"/>
              </a:rPr>
              <a:t>, and have a healthy respect for the complexities of the change process.  </a:t>
            </a:r>
          </a:p>
        </p:txBody>
      </p:sp>
    </p:spTree>
    <p:extLst>
      <p:ext uri="{BB962C8B-B14F-4D97-AF65-F5344CB8AC3E}">
        <p14:creationId xmlns:p14="http://schemas.microsoft.com/office/powerpoint/2010/main" val="2373925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2217" y="672151"/>
            <a:ext cx="3042500"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Leading The Change Process</a:t>
            </a:r>
            <a:endParaRPr lang="en-US" dirty="0">
              <a:latin typeface="Times New Roman" panose="02020603050405020304" pitchFamily="18" charset="0"/>
              <a:cs typeface="Times New Roman" panose="02020603050405020304" pitchFamily="18" charset="0"/>
            </a:endParaRPr>
          </a:p>
        </p:txBody>
      </p:sp>
      <p:pic>
        <p:nvPicPr>
          <p:cNvPr id="3"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28600" y="1524000"/>
            <a:ext cx="8915400" cy="4893647"/>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However in order to bring about meaningful changes, Heifetz </a:t>
            </a:r>
            <a:r>
              <a:rPr lang="en-US" sz="1200" dirty="0">
                <a:latin typeface="Times New Roman" panose="02020603050405020304" pitchFamily="18" charset="0"/>
                <a:cs typeface="Times New Roman" panose="02020603050405020304" pitchFamily="18" charset="0"/>
              </a:rPr>
              <a:t>(1994) </a:t>
            </a:r>
            <a:r>
              <a:rPr lang="en-US" sz="2400" dirty="0">
                <a:latin typeface="Times New Roman" panose="02020603050405020304" pitchFamily="18" charset="0"/>
                <a:cs typeface="Times New Roman" panose="02020603050405020304" pitchFamily="18" charset="0"/>
              </a:rPr>
              <a:t>stipulates that it requires </a:t>
            </a:r>
            <a:r>
              <a:rPr lang="en-US" sz="2400" b="1" dirty="0">
                <a:latin typeface="Times New Roman" panose="02020603050405020304" pitchFamily="18" charset="0"/>
                <a:cs typeface="Times New Roman" panose="02020603050405020304" pitchFamily="18" charset="0"/>
              </a:rPr>
              <a:t>shared leadership</a:t>
            </a:r>
            <a:r>
              <a:rPr lang="en-US" sz="2400" dirty="0">
                <a:latin typeface="Times New Roman" panose="02020603050405020304" pitchFamily="18" charset="0"/>
                <a:cs typeface="Times New Roman" panose="02020603050405020304" pitchFamily="18" charset="0"/>
              </a:rPr>
              <a:t>. This environment is created through the </a:t>
            </a:r>
            <a:r>
              <a:rPr lang="en-US" sz="2400" b="1" dirty="0">
                <a:latin typeface="Times New Roman" panose="02020603050405020304" pitchFamily="18" charset="0"/>
                <a:cs typeface="Times New Roman" panose="02020603050405020304" pitchFamily="18" charset="0"/>
              </a:rPr>
              <a:t>development of relationships</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Leaders who wish to be effective in the change process must be the ultimate relationship builders, especially when working with people who are different than themselves </a:t>
            </a:r>
            <a:r>
              <a:rPr lang="en-US" sz="1200" i="1" dirty="0">
                <a:latin typeface="Times New Roman" panose="02020603050405020304" pitchFamily="18" charset="0"/>
                <a:cs typeface="Times New Roman" panose="02020603050405020304" pitchFamily="18" charset="0"/>
              </a:rPr>
              <a:t>(</a:t>
            </a:r>
            <a:r>
              <a:rPr lang="en-US" sz="1200" i="1" dirty="0" err="1">
                <a:latin typeface="Times New Roman" panose="02020603050405020304" pitchFamily="18" charset="0"/>
                <a:cs typeface="Times New Roman" panose="02020603050405020304" pitchFamily="18" charset="0"/>
              </a:rPr>
              <a:t>Fullan</a:t>
            </a:r>
            <a:r>
              <a:rPr lang="en-US" sz="1200" i="1" dirty="0">
                <a:latin typeface="Times New Roman" panose="02020603050405020304" pitchFamily="18" charset="0"/>
                <a:cs typeface="Times New Roman" panose="02020603050405020304" pitchFamily="18" charset="0"/>
              </a:rPr>
              <a:t>, 2001).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To corroborate this process of building effective teams requires the leader to have an understanding of the leadership dynamics and style, and a thorough knowledge of the needs of the organization.  This also implies that the leader needs to have clear direction and know where these changes will lead </a:t>
            </a:r>
            <a:r>
              <a:rPr lang="en-US" sz="1200" i="1" dirty="0">
                <a:latin typeface="Times New Roman" panose="02020603050405020304" pitchFamily="18" charset="0"/>
                <a:cs typeface="Times New Roman" panose="02020603050405020304" pitchFamily="18" charset="0"/>
              </a:rPr>
              <a:t>(</a:t>
            </a:r>
            <a:r>
              <a:rPr lang="en-US" sz="1200" i="1" dirty="0" err="1">
                <a:latin typeface="Times New Roman" panose="02020603050405020304" pitchFamily="18" charset="0"/>
                <a:cs typeface="Times New Roman" panose="02020603050405020304" pitchFamily="18" charset="0"/>
              </a:rPr>
              <a:t>Colella</a:t>
            </a:r>
            <a:r>
              <a:rPr lang="en-US" sz="1200" i="1" dirty="0">
                <a:latin typeface="Times New Roman" panose="02020603050405020304" pitchFamily="18" charset="0"/>
                <a:cs typeface="Times New Roman" panose="02020603050405020304" pitchFamily="18" charset="0"/>
              </a:rPr>
              <a:t>, 1994). </a:t>
            </a:r>
          </a:p>
        </p:txBody>
      </p:sp>
    </p:spTree>
    <p:extLst>
      <p:ext uri="{BB962C8B-B14F-4D97-AF65-F5344CB8AC3E}">
        <p14:creationId xmlns:p14="http://schemas.microsoft.com/office/powerpoint/2010/main" val="2909329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2217" y="672151"/>
            <a:ext cx="3042500"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Leading The Change Process</a:t>
            </a:r>
            <a:endParaRPr lang="en-US" dirty="0">
              <a:latin typeface="Times New Roman" panose="02020603050405020304" pitchFamily="18" charset="0"/>
              <a:cs typeface="Times New Roman" panose="02020603050405020304" pitchFamily="18" charset="0"/>
            </a:endParaRPr>
          </a:p>
        </p:txBody>
      </p:sp>
      <p:pic>
        <p:nvPicPr>
          <p:cNvPr id="3"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65994" y="1736271"/>
            <a:ext cx="8153400" cy="3877985"/>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In conclusion, to lead the change process and be successful, we can also look at the works of </a:t>
            </a:r>
            <a:r>
              <a:rPr lang="en-US" sz="2400" b="1" i="1" dirty="0">
                <a:latin typeface="Times New Roman" panose="02020603050405020304" pitchFamily="18" charset="0"/>
                <a:cs typeface="Times New Roman" panose="02020603050405020304" pitchFamily="18" charset="0"/>
              </a:rPr>
              <a:t>Block, Lax &amp; Sebenius</a:t>
            </a:r>
            <a:r>
              <a:rPr lang="en-US" sz="2400" dirty="0">
                <a:latin typeface="Times New Roman" panose="02020603050405020304" pitchFamily="18" charset="0"/>
                <a:cs typeface="Times New Roman" panose="02020603050405020304" pitchFamily="18" charset="0"/>
              </a:rPr>
              <a:t>, whose models show how </a:t>
            </a:r>
            <a:r>
              <a:rPr lang="en-US" sz="2400" b="1" dirty="0">
                <a:latin typeface="Times New Roman" panose="02020603050405020304" pitchFamily="18" charset="0"/>
                <a:cs typeface="Times New Roman" panose="02020603050405020304" pitchFamily="18" charset="0"/>
              </a:rPr>
              <a:t>Leaders build an image of greatness by combining morality and ethics.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These concepts contribute to visions that are meaningful and worthwhile, which allows the leader to build support through agreement and trust without being boastful, immodest or trying to demonstrate an overwhelming level of self-importance       </a:t>
            </a:r>
            <a:r>
              <a:rPr lang="en-US" sz="1200" i="1" dirty="0">
                <a:latin typeface="Times New Roman" panose="02020603050405020304" pitchFamily="18" charset="0"/>
                <a:cs typeface="Times New Roman" panose="02020603050405020304" pitchFamily="18" charset="0"/>
              </a:rPr>
              <a:t>(</a:t>
            </a:r>
            <a:r>
              <a:rPr lang="en-US" sz="1200" i="1" dirty="0" err="1">
                <a:latin typeface="Times New Roman" panose="02020603050405020304" pitchFamily="18" charset="0"/>
                <a:cs typeface="Times New Roman" panose="02020603050405020304" pitchFamily="18" charset="0"/>
              </a:rPr>
              <a:t>Boleman</a:t>
            </a:r>
            <a:r>
              <a:rPr lang="en-US" sz="1200" i="1" dirty="0">
                <a:latin typeface="Times New Roman" panose="02020603050405020304" pitchFamily="18" charset="0"/>
                <a:cs typeface="Times New Roman" panose="02020603050405020304" pitchFamily="18" charset="0"/>
              </a:rPr>
              <a:t> &amp; Deal, 2003).  </a:t>
            </a:r>
          </a:p>
          <a:p>
            <a:endParaRPr lang="en-US" dirty="0"/>
          </a:p>
        </p:txBody>
      </p:sp>
    </p:spTree>
    <p:extLst>
      <p:ext uri="{BB962C8B-B14F-4D97-AF65-F5344CB8AC3E}">
        <p14:creationId xmlns:p14="http://schemas.microsoft.com/office/powerpoint/2010/main" val="1138351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45441" y="2507902"/>
            <a:ext cx="7543800" cy="1384995"/>
          </a:xfrm>
          <a:prstGeom prst="rect">
            <a:avLst/>
          </a:prstGeom>
        </p:spPr>
        <p:txBody>
          <a:bodyPr wrap="square">
            <a:spAutoFit/>
          </a:bodyPr>
          <a:lstStyle/>
          <a:p>
            <a:r>
              <a:rPr lang="en-US" sz="2800" i="1" dirty="0">
                <a:latin typeface="Times New Roman" panose="02020603050405020304" pitchFamily="18" charset="0"/>
                <a:cs typeface="Times New Roman" panose="02020603050405020304" pitchFamily="18" charset="0"/>
              </a:rPr>
              <a:t>Become the kind of leader that people would follow voluntarily; even if you had no title or position. – </a:t>
            </a:r>
            <a:r>
              <a:rPr lang="en-US" sz="2800" b="1" i="1" dirty="0">
                <a:latin typeface="Times New Roman" panose="02020603050405020304" pitchFamily="18" charset="0"/>
                <a:cs typeface="Times New Roman" panose="02020603050405020304" pitchFamily="18" charset="0"/>
              </a:rPr>
              <a:t>Brian Tracy</a:t>
            </a:r>
          </a:p>
        </p:txBody>
      </p:sp>
    </p:spTree>
    <p:extLst>
      <p:ext uri="{BB962C8B-B14F-4D97-AF65-F5344CB8AC3E}">
        <p14:creationId xmlns:p14="http://schemas.microsoft.com/office/powerpoint/2010/main" val="768141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2217" y="672151"/>
            <a:ext cx="3042500"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Leading The Change Process</a:t>
            </a:r>
            <a:endParaRPr lang="en-US" dirty="0">
              <a:latin typeface="Times New Roman" panose="02020603050405020304" pitchFamily="18" charset="0"/>
              <a:cs typeface="Times New Roman" panose="02020603050405020304" pitchFamily="18" charset="0"/>
            </a:endParaRPr>
          </a:p>
        </p:txBody>
      </p:sp>
      <p:pic>
        <p:nvPicPr>
          <p:cNvPr id="3"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51641" y="1828800"/>
            <a:ext cx="7543800" cy="3416320"/>
          </a:xfrm>
          <a:prstGeom prst="rect">
            <a:avLst/>
          </a:prstGeom>
        </p:spPr>
        <p:txBody>
          <a:bodyPr wrap="square">
            <a:spAutoFit/>
          </a:bodyPr>
          <a:lstStyle/>
          <a:p>
            <a:r>
              <a:rPr lang="en-US" dirty="0"/>
              <a:t> </a:t>
            </a:r>
            <a:r>
              <a:rPr lang="en-US" sz="2400" dirty="0">
                <a:latin typeface="Times New Roman" panose="02020603050405020304" pitchFamily="18" charset="0"/>
                <a:cs typeface="Times New Roman" panose="02020603050405020304" pitchFamily="18" charset="0"/>
              </a:rPr>
              <a:t>While change is inherently difficult, it should be noted that problems will arise.  </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Moreover when all of these characteristics are combined, and you can view situations through the eyes and reactions of others without taking any issues personally, you can then begin to strategize successfully and build an organization of excellence and  understanding which allows the individual to effectively lead the change process</a:t>
            </a:r>
            <a:r>
              <a:rPr lang="en-US" dirty="0"/>
              <a:t>.</a:t>
            </a:r>
          </a:p>
        </p:txBody>
      </p:sp>
    </p:spTree>
    <p:extLst>
      <p:ext uri="{BB962C8B-B14F-4D97-AF65-F5344CB8AC3E}">
        <p14:creationId xmlns:p14="http://schemas.microsoft.com/office/powerpoint/2010/main" val="523069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2217" y="672151"/>
            <a:ext cx="3042500"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Leading The Change Process</a:t>
            </a:r>
            <a:endParaRPr lang="en-US" dirty="0">
              <a:latin typeface="Times New Roman" panose="02020603050405020304" pitchFamily="18" charset="0"/>
              <a:cs typeface="Times New Roman" panose="02020603050405020304" pitchFamily="18" charset="0"/>
            </a:endParaRPr>
          </a:p>
        </p:txBody>
      </p:sp>
      <p:pic>
        <p:nvPicPr>
          <p:cNvPr id="3"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38501" y="1363591"/>
            <a:ext cx="8035159" cy="5909310"/>
          </a:xfrm>
          <a:prstGeom prst="rect">
            <a:avLst/>
          </a:prstGeom>
        </p:spPr>
        <p:txBody>
          <a:bodyPr wrap="square">
            <a:spAutoFit/>
          </a:bodyPr>
          <a:lstStyle/>
          <a:p>
            <a:pPr algn="ctr"/>
            <a:r>
              <a:rPr lang="en-US" sz="2400" dirty="0">
                <a:latin typeface="Times New Roman" panose="02020603050405020304" pitchFamily="18" charset="0"/>
                <a:cs typeface="Times New Roman" panose="02020603050405020304" pitchFamily="18" charset="0"/>
              </a:rPr>
              <a:t>Exercise</a:t>
            </a:r>
          </a:p>
          <a:p>
            <a:endParaRPr lang="en-US"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Why is competency important?</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What is the importance of commitment?</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What is your definition of “moral purpose and why is this important?</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Is shared leadership the same as shared responsibility?  </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Why is it important to develop relationships?  </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What are some dangers in relationship building to watch for?</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What are three positive outcomes for relationship building?</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Who do you see as being the most important contributor in your Department?</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What component must you have to lead the change process?</a:t>
            </a:r>
          </a:p>
          <a:p>
            <a:r>
              <a:rPr lang="en-US" sz="24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289990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2971799"/>
            <a:ext cx="4565994"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INTENTIONALLY LEFT BLANK</a:t>
            </a:r>
          </a:p>
        </p:txBody>
      </p:sp>
    </p:spTree>
    <p:extLst>
      <p:ext uri="{BB962C8B-B14F-4D97-AF65-F5344CB8AC3E}">
        <p14:creationId xmlns:p14="http://schemas.microsoft.com/office/powerpoint/2010/main" val="1853672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2438400"/>
            <a:ext cx="6852558" cy="1754326"/>
          </a:xfrm>
          <a:prstGeom prst="rect">
            <a:avLst/>
          </a:prstGeom>
        </p:spPr>
        <p:txBody>
          <a:bodyPr wrap="square">
            <a:spAutoFit/>
          </a:bodyPr>
          <a:lstStyle/>
          <a:p>
            <a:r>
              <a:rPr lang="en-US" sz="3600" i="1" dirty="0">
                <a:latin typeface="Times New Roman" panose="02020603050405020304" pitchFamily="18" charset="0"/>
                <a:cs typeface="Times New Roman" panose="02020603050405020304" pitchFamily="18" charset="0"/>
              </a:rPr>
              <a:t>He who has never learned to obey cannot be a good commander. - </a:t>
            </a:r>
            <a:r>
              <a:rPr lang="en-US" sz="3600" b="1" i="1" dirty="0">
                <a:latin typeface="Times New Roman" panose="02020603050405020304" pitchFamily="18" charset="0"/>
                <a:cs typeface="Times New Roman" panose="02020603050405020304" pitchFamily="18" charset="0"/>
              </a:rPr>
              <a:t>Aristotle</a:t>
            </a:r>
          </a:p>
        </p:txBody>
      </p:sp>
      <p:pic>
        <p:nvPicPr>
          <p:cNvPr id="3"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283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42" y="2286000"/>
            <a:ext cx="9138557" cy="1200329"/>
          </a:xfrm>
          <a:prstGeom prst="rect">
            <a:avLst/>
          </a:prstGeom>
        </p:spPr>
        <p:txBody>
          <a:bodyPr wrap="square">
            <a:spAutoFit/>
          </a:bodyPr>
          <a:lstStyle/>
          <a:p>
            <a:pPr algn="ctr"/>
            <a:r>
              <a:rPr lang="en-US" sz="3600" b="1" dirty="0">
                <a:latin typeface="Times New Roman" panose="02020603050405020304" pitchFamily="18" charset="0"/>
                <a:cs typeface="Times New Roman" panose="02020603050405020304" pitchFamily="18" charset="0"/>
              </a:rPr>
              <a:t>Change Through </a:t>
            </a:r>
          </a:p>
          <a:p>
            <a:pPr algn="ctr"/>
            <a:r>
              <a:rPr lang="en-US" sz="3600" b="1" dirty="0">
                <a:latin typeface="Times New Roman" panose="02020603050405020304" pitchFamily="18" charset="0"/>
                <a:cs typeface="Times New Roman" panose="02020603050405020304" pitchFamily="18" charset="0"/>
              </a:rPr>
              <a:t>Transformational Leadership Practices</a:t>
            </a:r>
            <a:endParaRPr lang="en-US" sz="3600" dirty="0">
              <a:latin typeface="Times New Roman" panose="02020603050405020304" pitchFamily="18" charset="0"/>
              <a:cs typeface="Times New Roman" panose="02020603050405020304" pitchFamily="18" charset="0"/>
            </a:endParaRPr>
          </a:p>
        </p:txBody>
      </p:sp>
      <p:pic>
        <p:nvPicPr>
          <p:cNvPr id="3"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4044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65994" y="1676400"/>
            <a:ext cx="8273206" cy="4154984"/>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Leadership can take form in a wide variety of ways.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Some people tend to think that leaders are born while others made.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There is still another school of thought which states that leadership is either </a:t>
            </a:r>
            <a:r>
              <a:rPr lang="en-US" sz="2400" b="1" dirty="0">
                <a:latin typeface="Times New Roman" panose="02020603050405020304" pitchFamily="18" charset="0"/>
                <a:cs typeface="Times New Roman" panose="02020603050405020304" pitchFamily="18" charset="0"/>
              </a:rPr>
              <a:t>transformationa</a:t>
            </a:r>
            <a:r>
              <a:rPr lang="en-US" sz="2400" dirty="0">
                <a:latin typeface="Times New Roman" panose="02020603050405020304" pitchFamily="18" charset="0"/>
                <a:cs typeface="Times New Roman" panose="02020603050405020304" pitchFamily="18" charset="0"/>
              </a:rPr>
              <a:t>l or </a:t>
            </a:r>
            <a:r>
              <a:rPr lang="en-US" sz="2400" b="1" dirty="0">
                <a:latin typeface="Times New Roman" panose="02020603050405020304" pitchFamily="18" charset="0"/>
                <a:cs typeface="Times New Roman" panose="02020603050405020304" pitchFamily="18" charset="0"/>
              </a:rPr>
              <a:t>situational</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 any case, we often equate leadership with authority There is an element of leadership that runs parallel with authority whereas there is an understanding of the </a:t>
            </a:r>
            <a:r>
              <a:rPr lang="en-US" sz="2400" b="1" dirty="0">
                <a:latin typeface="Times New Roman" panose="02020603050405020304" pitchFamily="18" charset="0"/>
                <a:cs typeface="Times New Roman" panose="02020603050405020304" pitchFamily="18" charset="0"/>
              </a:rPr>
              <a:t>systems of stratification </a:t>
            </a:r>
            <a:r>
              <a:rPr lang="en-US" sz="1200" i="1" dirty="0">
                <a:latin typeface="Times New Roman" panose="02020603050405020304" pitchFamily="18" charset="0"/>
                <a:cs typeface="Times New Roman" panose="02020603050405020304" pitchFamily="18" charset="0"/>
              </a:rPr>
              <a:t>(Heifetz, 2003).  </a:t>
            </a:r>
          </a:p>
        </p:txBody>
      </p:sp>
      <p:sp>
        <p:nvSpPr>
          <p:cNvPr id="4" name="Rectangle 3"/>
          <p:cNvSpPr/>
          <p:nvPr/>
        </p:nvSpPr>
        <p:spPr>
          <a:xfrm>
            <a:off x="2057400" y="533651"/>
            <a:ext cx="65532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Change Through Transformational Leadership Practices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3911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057400" y="533651"/>
            <a:ext cx="65532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Change Through Transformational Leadership Practices</a:t>
            </a:r>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565994" y="1905000"/>
            <a:ext cx="8197006" cy="4154984"/>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With stratification, people become aware of this and focus their attention upward in a </a:t>
            </a:r>
            <a:r>
              <a:rPr lang="en-US" sz="2400" b="1" dirty="0">
                <a:latin typeface="Times New Roman" panose="02020603050405020304" pitchFamily="18" charset="0"/>
                <a:cs typeface="Times New Roman" panose="02020603050405020304" pitchFamily="18" charset="0"/>
              </a:rPr>
              <a:t>hierarchal system</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Bearing this in mind, we can conclude that in many cases there will always be some form of hierarchy, and our organization is no exception.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This is not to say that we don’t recognize the legitimate authority and the leadership that accompanies the position, but that leadership has a more intrinsic value.</a:t>
            </a:r>
            <a:r>
              <a:rPr lang="en-US" sz="1200" i="1" dirty="0">
                <a:latin typeface="Times New Roman" panose="02020603050405020304" pitchFamily="18" charset="0"/>
                <a:cs typeface="Times New Roman" panose="02020603050405020304" pitchFamily="18" charset="0"/>
              </a:rPr>
              <a:t>(Heifetz, 2003).   </a:t>
            </a:r>
            <a:r>
              <a:rPr lang="en-US" sz="2400" dirty="0">
                <a:latin typeface="Times New Roman" panose="02020603050405020304" pitchFamily="18" charset="0"/>
                <a:cs typeface="Times New Roman" panose="02020603050405020304" pitchFamily="18" charset="0"/>
              </a:rPr>
              <a:t>These ideals tell us that we should be looking for </a:t>
            </a:r>
            <a:r>
              <a:rPr lang="en-US" sz="2400" b="1" dirty="0">
                <a:latin typeface="Times New Roman" panose="02020603050405020304" pitchFamily="18" charset="0"/>
                <a:cs typeface="Times New Roman" panose="02020603050405020304" pitchFamily="18" charset="0"/>
              </a:rPr>
              <a:t>leadership that will challenge us to face problems and learn new ways to approach them.</a:t>
            </a:r>
          </a:p>
        </p:txBody>
      </p:sp>
    </p:spTree>
    <p:extLst>
      <p:ext uri="{BB962C8B-B14F-4D97-AF65-F5344CB8AC3E}">
        <p14:creationId xmlns:p14="http://schemas.microsoft.com/office/powerpoint/2010/main" val="30773717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057400" y="533651"/>
            <a:ext cx="65532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Change Through Transformational Leadership Practices</a:t>
            </a:r>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565994" y="2569696"/>
            <a:ext cx="8044606" cy="2308324"/>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But with that, we sometimes seek the wrong kind of leader, and those persons in authority try to </a:t>
            </a:r>
            <a:r>
              <a:rPr lang="en-US" sz="2400" b="1" dirty="0">
                <a:latin typeface="Times New Roman" panose="02020603050405020304" pitchFamily="18" charset="0"/>
                <a:cs typeface="Times New Roman" panose="02020603050405020304" pitchFamily="18" charset="0"/>
              </a:rPr>
              <a:t>direct</a:t>
            </a:r>
            <a:r>
              <a:rPr lang="en-US" sz="2400" dirty="0">
                <a:latin typeface="Times New Roman" panose="02020603050405020304" pitchFamily="18" charset="0"/>
                <a:cs typeface="Times New Roman" panose="02020603050405020304" pitchFamily="18" charset="0"/>
              </a:rPr>
              <a:t> and </a:t>
            </a:r>
            <a:r>
              <a:rPr lang="en-US" sz="2400" b="1" dirty="0">
                <a:latin typeface="Times New Roman" panose="02020603050405020304" pitchFamily="18" charset="0"/>
                <a:cs typeface="Times New Roman" panose="02020603050405020304" pitchFamily="18" charset="0"/>
              </a:rPr>
              <a:t>protect</a:t>
            </a:r>
            <a:r>
              <a:rPr lang="en-US" sz="2400" dirty="0">
                <a:latin typeface="Times New Roman" panose="02020603050405020304" pitchFamily="18" charset="0"/>
                <a:cs typeface="Times New Roman" panose="02020603050405020304" pitchFamily="18" charset="0"/>
              </a:rPr>
              <a:t> their own interests to retain authority/power.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That said we can clearly identify the beginnings of transformational leadership </a:t>
            </a:r>
            <a:r>
              <a:rPr lang="en-US" sz="1200" i="1" dirty="0">
                <a:latin typeface="Times New Roman" panose="02020603050405020304" pitchFamily="18" charset="0"/>
                <a:cs typeface="Times New Roman" panose="02020603050405020304" pitchFamily="18" charset="0"/>
              </a:rPr>
              <a:t>(</a:t>
            </a:r>
            <a:r>
              <a:rPr lang="en-US" sz="1200" i="1" dirty="0" err="1">
                <a:latin typeface="Times New Roman" panose="02020603050405020304" pitchFamily="18" charset="0"/>
                <a:cs typeface="Times New Roman" panose="02020603050405020304" pitchFamily="18" charset="0"/>
              </a:rPr>
              <a:t>Yukl</a:t>
            </a:r>
            <a:r>
              <a:rPr lang="en-US" sz="1200" i="1" dirty="0">
                <a:latin typeface="Times New Roman" panose="02020603050405020304" pitchFamily="18" charset="0"/>
                <a:cs typeface="Times New Roman" panose="02020603050405020304" pitchFamily="18" charset="0"/>
              </a:rPr>
              <a:t>, 2006).</a:t>
            </a:r>
          </a:p>
        </p:txBody>
      </p:sp>
    </p:spTree>
    <p:extLst>
      <p:ext uri="{BB962C8B-B14F-4D97-AF65-F5344CB8AC3E}">
        <p14:creationId xmlns:p14="http://schemas.microsoft.com/office/powerpoint/2010/main" val="3912084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057400" y="533651"/>
            <a:ext cx="65532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Change Through Transformational Leadership Practices</a:t>
            </a:r>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565994" y="1524000"/>
            <a:ext cx="8349406" cy="5262979"/>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 One can easily accept this line of reasoning, but there is more to this than meets the eye.  We must recognize and accept the fact that there is </a:t>
            </a:r>
            <a:r>
              <a:rPr lang="en-US" sz="2400" b="1" dirty="0">
                <a:latin typeface="Times New Roman" panose="02020603050405020304" pitchFamily="18" charset="0"/>
                <a:cs typeface="Times New Roman" panose="02020603050405020304" pitchFamily="18" charset="0"/>
              </a:rPr>
              <a:t>formal authority</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(where the officeholder agrees to meet a set of expectations),</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and informal authority</a:t>
            </a:r>
            <a:r>
              <a:rPr lang="en-US" sz="2400" dirty="0">
                <a:latin typeface="Times New Roman" panose="02020603050405020304" pitchFamily="18" charset="0"/>
                <a:cs typeface="Times New Roman" panose="02020603050405020304" pitchFamily="18" charset="0"/>
              </a:rPr>
              <a:t> which is derived from the promise to meet expectations </a:t>
            </a:r>
            <a:r>
              <a:rPr lang="en-US" sz="2400" i="1" dirty="0">
                <a:latin typeface="Times New Roman" panose="02020603050405020304" pitchFamily="18" charset="0"/>
                <a:cs typeface="Times New Roman" panose="02020603050405020304" pitchFamily="18" charset="0"/>
              </a:rPr>
              <a:t>(often implicit trustworthiness, ability and civility)</a:t>
            </a:r>
            <a:r>
              <a:rPr lang="en-US" sz="24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(Heifetz, 2003).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Our Leadership clearly needs to understand &amp; recognize both power structures within this framework, and look beyond the formal and informal so as not to become </a:t>
            </a:r>
            <a:r>
              <a:rPr lang="en-US" sz="2400" b="1" i="1" dirty="0">
                <a:latin typeface="Times New Roman" panose="02020603050405020304" pitchFamily="18" charset="0"/>
                <a:cs typeface="Times New Roman" panose="02020603050405020304" pitchFamily="18" charset="0"/>
              </a:rPr>
              <a:t>autocratic </a:t>
            </a:r>
            <a:r>
              <a:rPr lang="en-US" sz="2400" dirty="0">
                <a:latin typeface="Times New Roman" panose="02020603050405020304" pitchFamily="18" charset="0"/>
                <a:cs typeface="Times New Roman" panose="02020603050405020304" pitchFamily="18" charset="0"/>
              </a:rPr>
              <a:t>in nature, implying that the legitimate authorities have little to learn and could possibly limit our abilities to make sound political and moral assumptions.  Moreover, we should avoid the </a:t>
            </a:r>
            <a:r>
              <a:rPr lang="en-US" sz="2400" b="1" dirty="0">
                <a:latin typeface="Times New Roman" panose="02020603050405020304" pitchFamily="18" charset="0"/>
                <a:cs typeface="Times New Roman" panose="02020603050405020304" pitchFamily="18" charset="0"/>
              </a:rPr>
              <a:t>“lone warrior” </a:t>
            </a:r>
            <a:r>
              <a:rPr lang="en-US" sz="2400" dirty="0">
                <a:latin typeface="Times New Roman" panose="02020603050405020304" pitchFamily="18" charset="0"/>
                <a:cs typeface="Times New Roman" panose="02020603050405020304" pitchFamily="18" charset="0"/>
              </a:rPr>
              <a:t>model of leadership </a:t>
            </a:r>
            <a:r>
              <a:rPr lang="en-US" sz="1200" dirty="0">
                <a:latin typeface="Times New Roman" panose="02020603050405020304" pitchFamily="18" charset="0"/>
                <a:cs typeface="Times New Roman" panose="02020603050405020304" pitchFamily="18" charset="0"/>
              </a:rPr>
              <a:t>(Heifetz, 2003).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20964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057400" y="533651"/>
            <a:ext cx="65532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Change Through Transformational Leadership Practices</a:t>
            </a:r>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565994" y="1828800"/>
            <a:ext cx="8349406" cy="3416320"/>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We should at all costs avoid the </a:t>
            </a:r>
            <a:r>
              <a:rPr lang="en-US" sz="2400" b="1" dirty="0">
                <a:latin typeface="Times New Roman" panose="02020603050405020304" pitchFamily="18" charset="0"/>
                <a:cs typeface="Times New Roman" panose="02020603050405020304" pitchFamily="18" charset="0"/>
              </a:rPr>
              <a:t>“lone warrior” </a:t>
            </a:r>
            <a:r>
              <a:rPr lang="en-US" sz="2400" dirty="0">
                <a:latin typeface="Times New Roman" panose="02020603050405020304" pitchFamily="18" charset="0"/>
                <a:cs typeface="Times New Roman" panose="02020603050405020304" pitchFamily="18" charset="0"/>
              </a:rPr>
              <a:t>model of leadership </a:t>
            </a:r>
            <a:r>
              <a:rPr lang="en-US" sz="1200" dirty="0">
                <a:latin typeface="Times New Roman" panose="02020603050405020304" pitchFamily="18" charset="0"/>
                <a:cs typeface="Times New Roman" panose="02020603050405020304" pitchFamily="18" charset="0"/>
              </a:rPr>
              <a:t>(Heifetz, 2003).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This model of authority constrains leadership because in times of distress people expect too much and get little in return.  They also form inappropriate dependencies that isolate their authorities behind a mask of knowing.. in other words, </a:t>
            </a:r>
            <a:r>
              <a:rPr lang="en-US" sz="2400" b="1" i="1" dirty="0">
                <a:latin typeface="Times New Roman" panose="02020603050405020304" pitchFamily="18" charset="0"/>
                <a:cs typeface="Times New Roman" panose="02020603050405020304" pitchFamily="18" charset="0"/>
              </a:rPr>
              <a:t>“groupthink, mob mentality or a clique”</a:t>
            </a:r>
            <a:r>
              <a:rPr lang="en-US" sz="2400" dirty="0">
                <a:latin typeface="Times New Roman" panose="02020603050405020304" pitchFamily="18" charset="0"/>
                <a:cs typeface="Times New Roman" panose="02020603050405020304" pitchFamily="18" charset="0"/>
              </a:rPr>
              <a:t> which can also bring about a swift and uncomfortable end to the leader of an organization.</a:t>
            </a:r>
          </a:p>
        </p:txBody>
      </p:sp>
    </p:spTree>
    <p:extLst>
      <p:ext uri="{BB962C8B-B14F-4D97-AF65-F5344CB8AC3E}">
        <p14:creationId xmlns:p14="http://schemas.microsoft.com/office/powerpoint/2010/main" val="196746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6328" y="2514600"/>
            <a:ext cx="9127671" cy="1200329"/>
          </a:xfrm>
          <a:prstGeom prst="rect">
            <a:avLst/>
          </a:prstGeom>
        </p:spPr>
        <p:txBody>
          <a:bodyPr wrap="square">
            <a:spAutoFit/>
          </a:bodyPr>
          <a:lstStyle/>
          <a:p>
            <a:pPr algn="ctr"/>
            <a:r>
              <a:rPr lang="en-US" sz="3600" b="1" dirty="0">
                <a:latin typeface="Times New Roman" panose="02020603050405020304" pitchFamily="18" charset="0"/>
                <a:cs typeface="Times New Roman" panose="02020603050405020304" pitchFamily="18" charset="0"/>
              </a:rPr>
              <a:t>Finding Your Real Self:                                    Assessing Your Attitudes, Beliefs and Values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45547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057400" y="533651"/>
            <a:ext cx="65532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Change Through Transformational Leadership Practices</a:t>
            </a:r>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565994" y="1720840"/>
            <a:ext cx="8044606" cy="4154984"/>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Since we do not establish our norms of leadership strictly by an authoritative </a:t>
            </a:r>
            <a:r>
              <a:rPr lang="en-US" sz="2400" i="1" dirty="0">
                <a:latin typeface="Times New Roman" panose="02020603050405020304" pitchFamily="18" charset="0"/>
                <a:cs typeface="Times New Roman" panose="02020603050405020304" pitchFamily="18" charset="0"/>
              </a:rPr>
              <a:t>(autocratic) </a:t>
            </a:r>
            <a:r>
              <a:rPr lang="en-US" sz="2400" dirty="0">
                <a:latin typeface="Times New Roman" panose="02020603050405020304" pitchFamily="18" charset="0"/>
                <a:cs typeface="Times New Roman" panose="02020603050405020304" pitchFamily="18" charset="0"/>
              </a:rPr>
              <a:t>viewpoint, we have to look to other sources to validate our </a:t>
            </a:r>
            <a:r>
              <a:rPr lang="en-US" sz="2400" b="1" dirty="0">
                <a:latin typeface="Times New Roman" panose="02020603050405020304" pitchFamily="18" charset="0"/>
                <a:cs typeface="Times New Roman" panose="02020603050405020304" pitchFamily="18" charset="0"/>
              </a:rPr>
              <a:t>“style”</a:t>
            </a:r>
            <a:r>
              <a:rPr lang="en-US" sz="2400" dirty="0">
                <a:latin typeface="Times New Roman" panose="02020603050405020304" pitchFamily="18" charset="0"/>
                <a:cs typeface="Times New Roman" panose="02020603050405020304" pitchFamily="18" charset="0"/>
              </a:rPr>
              <a:t> of leadership.  This is </a:t>
            </a:r>
          </a:p>
          <a:p>
            <a:r>
              <a:rPr lang="en-US" sz="2400" dirty="0">
                <a:latin typeface="Times New Roman" panose="02020603050405020304" pitchFamily="18" charset="0"/>
                <a:cs typeface="Times New Roman" panose="02020603050405020304" pitchFamily="18" charset="0"/>
              </a:rPr>
              <a:t>not to say that these ideologies have no place in the Marine Corps League; on the contrary, it is saying that there are other images of leadership to consider. </a:t>
            </a:r>
            <a:r>
              <a:rPr lang="en-US" sz="1200" i="1" dirty="0">
                <a:latin typeface="Times New Roman" panose="02020603050405020304" pitchFamily="18" charset="0"/>
                <a:cs typeface="Times New Roman" panose="02020603050405020304" pitchFamily="18" charset="0"/>
              </a:rPr>
              <a:t>(Heifetz 1994).  </a:t>
            </a:r>
          </a:p>
          <a:p>
            <a:r>
              <a:rPr lang="en-US" sz="2400" dirty="0">
                <a:latin typeface="Times New Roman" panose="02020603050405020304" pitchFamily="18" charset="0"/>
                <a:cs typeface="Times New Roman" panose="02020603050405020304" pitchFamily="18" charset="0"/>
              </a:rPr>
              <a:t> </a:t>
            </a:r>
          </a:p>
          <a:p>
            <a:r>
              <a:rPr lang="en-US" sz="2400" dirty="0" err="1">
                <a:latin typeface="Times New Roman" panose="02020603050405020304" pitchFamily="18" charset="0"/>
                <a:cs typeface="Times New Roman" panose="02020603050405020304" pitchFamily="18" charset="0"/>
              </a:rPr>
              <a:t>Fullan</a:t>
            </a:r>
            <a:r>
              <a:rPr lang="en-US" sz="24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(2001)</a:t>
            </a:r>
            <a:r>
              <a:rPr lang="en-US" sz="2400" dirty="0">
                <a:latin typeface="Times New Roman" panose="02020603050405020304" pitchFamily="18" charset="0"/>
                <a:cs typeface="Times New Roman" panose="02020603050405020304" pitchFamily="18" charset="0"/>
              </a:rPr>
              <a:t> stipulates that leadership should inspire and mobilize people to tackle tough problems, which is fundamentally the textbook definition of leadership.  </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2693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057400" y="533651"/>
            <a:ext cx="65532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Change Through Transformational Leadership Practices</a:t>
            </a:r>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565994" y="1720840"/>
            <a:ext cx="8044606" cy="3046988"/>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However, Heifetz does make a profound statement regarding the challenge of leadership.  He charges that the challenge of leadership is to give the work back to the people, without </a:t>
            </a:r>
          </a:p>
          <a:p>
            <a:r>
              <a:rPr lang="en-US" sz="2400" dirty="0">
                <a:latin typeface="Times New Roman" panose="02020603050405020304" pitchFamily="18" charset="0"/>
                <a:cs typeface="Times New Roman" panose="02020603050405020304" pitchFamily="18" charset="0"/>
              </a:rPr>
              <a:t>abandoning them, and that there we must bear the responsibilities that accompany leadership</a:t>
            </a:r>
            <a:r>
              <a:rPr lang="en-US" sz="1200" i="1" dirty="0">
                <a:latin typeface="Times New Roman" panose="02020603050405020304" pitchFamily="18" charset="0"/>
                <a:cs typeface="Times New Roman" panose="02020603050405020304" pitchFamily="18" charset="0"/>
              </a:rPr>
              <a:t> (p. 252).</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But this should also lead us to consider the question                       </a:t>
            </a:r>
            <a:r>
              <a:rPr lang="en-US" sz="2400" b="1" i="1" dirty="0">
                <a:latin typeface="Times New Roman" panose="02020603050405020304" pitchFamily="18" charset="0"/>
                <a:cs typeface="Times New Roman" panose="02020603050405020304" pitchFamily="18" charset="0"/>
              </a:rPr>
              <a:t>“What is the purpose of leadership”?</a:t>
            </a:r>
          </a:p>
        </p:txBody>
      </p:sp>
    </p:spTree>
    <p:extLst>
      <p:ext uri="{BB962C8B-B14F-4D97-AF65-F5344CB8AC3E}">
        <p14:creationId xmlns:p14="http://schemas.microsoft.com/office/powerpoint/2010/main" val="44467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057400" y="533651"/>
            <a:ext cx="65532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Change Through Transformational Leadership Practices</a:t>
            </a:r>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565994" y="2133600"/>
            <a:ext cx="8044606" cy="2492990"/>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Being  in a position of “authority” where delegation and responsibility can be the  primary concerns, it would be beneficial to have an understanding that leaders need to </a:t>
            </a:r>
          </a:p>
          <a:p>
            <a:r>
              <a:rPr lang="en-US" sz="2400" dirty="0">
                <a:latin typeface="Times New Roman" panose="02020603050405020304" pitchFamily="18" charset="0"/>
                <a:cs typeface="Times New Roman" panose="02020603050405020304" pitchFamily="18" charset="0"/>
              </a:rPr>
              <a:t>be humble in decision making and remember the moral aspects     of leadership and not subscribe to using the Rambo mentality     as this will carry with it the consequences of cause and effect.</a:t>
            </a:r>
            <a:r>
              <a:rPr lang="en-US" sz="2400" i="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a:t>
            </a:r>
            <a:r>
              <a:rPr lang="en-US" sz="1200" dirty="0" err="1">
                <a:latin typeface="Times New Roman" panose="02020603050405020304" pitchFamily="18" charset="0"/>
                <a:cs typeface="Times New Roman" panose="02020603050405020304" pitchFamily="18" charset="0"/>
              </a:rPr>
              <a:t>Sergiovanni</a:t>
            </a:r>
            <a:r>
              <a:rPr lang="en-US" sz="1200" dirty="0">
                <a:latin typeface="Times New Roman" panose="02020603050405020304" pitchFamily="18" charset="0"/>
                <a:cs typeface="Times New Roman" panose="02020603050405020304" pitchFamily="18" charset="0"/>
              </a:rPr>
              <a:t>, 2001)</a:t>
            </a:r>
          </a:p>
        </p:txBody>
      </p:sp>
    </p:spTree>
    <p:extLst>
      <p:ext uri="{BB962C8B-B14F-4D97-AF65-F5344CB8AC3E}">
        <p14:creationId xmlns:p14="http://schemas.microsoft.com/office/powerpoint/2010/main" val="15008055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057400" y="533651"/>
            <a:ext cx="65532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Change Through Transformational Leadership Practices</a:t>
            </a:r>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565994" y="1720840"/>
            <a:ext cx="8044606" cy="4524315"/>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Leadership cannot be viewed as a straight forward concept.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It is commitment.  It is having a vision and a sense of purpose.</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As leaders we have a higher sense of purpose that calls for unwavering dedication in the best interest of the membership and the organization as a whole.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We must accept the challenges of leadership, and charge ourselves to examine the alternatives and the subsequent consequence of our actions and decisions. </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Caufield</a:t>
            </a:r>
            <a:r>
              <a:rPr lang="en-US" sz="1200" i="1" dirty="0">
                <a:latin typeface="Times New Roman" panose="02020603050405020304" pitchFamily="18" charset="0"/>
                <a:cs typeface="Times New Roman" panose="02020603050405020304" pitchFamily="18" charset="0"/>
              </a:rPr>
              <a:t>, 1989).</a:t>
            </a:r>
          </a:p>
          <a:p>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714373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057400" y="533651"/>
            <a:ext cx="65532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Change Through Transformational Leadership Practices</a:t>
            </a:r>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598651" y="1600200"/>
            <a:ext cx="8044606" cy="4893647"/>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The Marine Corps League prides itself on all levels in that the membership has a great sense of respect, trust and admiration for the Department Staff.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They provide the motivation for the staff which enables them to transcend beyond themselves for the betterment of the organization and in turn, provides the impetus for all of us to consider their higher-order needs </a:t>
            </a:r>
            <a:r>
              <a:rPr lang="en-US" sz="1200" i="1" dirty="0">
                <a:latin typeface="Times New Roman" panose="02020603050405020304" pitchFamily="18" charset="0"/>
                <a:cs typeface="Times New Roman" panose="02020603050405020304" pitchFamily="18" charset="0"/>
              </a:rPr>
              <a:t>(</a:t>
            </a:r>
            <a:r>
              <a:rPr lang="en-US" sz="1200" i="1" dirty="0" err="1">
                <a:latin typeface="Times New Roman" panose="02020603050405020304" pitchFamily="18" charset="0"/>
                <a:cs typeface="Times New Roman" panose="02020603050405020304" pitchFamily="18" charset="0"/>
              </a:rPr>
              <a:t>Yukl</a:t>
            </a:r>
            <a:r>
              <a:rPr lang="en-US" sz="1200" i="1" dirty="0">
                <a:latin typeface="Times New Roman" panose="02020603050405020304" pitchFamily="18" charset="0"/>
                <a:cs typeface="Times New Roman" panose="02020603050405020304" pitchFamily="18" charset="0"/>
              </a:rPr>
              <a:t>, 2006)</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We should be of one mind, single in purpose.  Not only to encourage and influence others to perform their best, but seek  to produce future leaders with the same high moral and ethical ideals.  </a:t>
            </a:r>
          </a:p>
        </p:txBody>
      </p:sp>
    </p:spTree>
    <p:extLst>
      <p:ext uri="{BB962C8B-B14F-4D97-AF65-F5344CB8AC3E}">
        <p14:creationId xmlns:p14="http://schemas.microsoft.com/office/powerpoint/2010/main" val="29254468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057400" y="533651"/>
            <a:ext cx="65532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Change Through Transformational Leadership Practices</a:t>
            </a:r>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598651" y="1373384"/>
            <a:ext cx="8044606" cy="4893647"/>
          </a:xfrm>
          <a:prstGeom prst="rect">
            <a:avLst/>
          </a:prstGeom>
        </p:spPr>
        <p:txBody>
          <a:bodyPr wrap="square">
            <a:spAutoFit/>
          </a:bodyPr>
          <a:lstStyle/>
          <a:p>
            <a:pPr algn="ctr"/>
            <a:r>
              <a:rPr lang="en-US" sz="2400" dirty="0">
                <a:latin typeface="Times New Roman" panose="02020603050405020304" pitchFamily="18" charset="0"/>
                <a:cs typeface="Times New Roman" panose="02020603050405020304" pitchFamily="18" charset="0"/>
              </a:rPr>
              <a:t>Exercise</a:t>
            </a:r>
          </a:p>
          <a:p>
            <a:pPr algn="ctr"/>
            <a:endParaRPr lang="en-US"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What is the difference between transformational leadership vs. situational leadership?</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Systems of stratification focus attention upward in a _____________________.</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Why should be look for leadership that challenges us to face problems?</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What is the difference between formal authority and informal authority?</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Why should be avoid the “Lone Warrior” model of leadership and what does it lead to?</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What is the purpose of leadership?</a:t>
            </a:r>
          </a:p>
        </p:txBody>
      </p:sp>
    </p:spTree>
    <p:extLst>
      <p:ext uri="{BB962C8B-B14F-4D97-AF65-F5344CB8AC3E}">
        <p14:creationId xmlns:p14="http://schemas.microsoft.com/office/powerpoint/2010/main" val="34498359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2200" y="2971799"/>
            <a:ext cx="4565994"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INTENTIONALLY LEFT BLANK</a:t>
            </a:r>
          </a:p>
        </p:txBody>
      </p:sp>
    </p:spTree>
    <p:extLst>
      <p:ext uri="{BB962C8B-B14F-4D97-AF65-F5344CB8AC3E}">
        <p14:creationId xmlns:p14="http://schemas.microsoft.com/office/powerpoint/2010/main" val="30988913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65994" y="2057400"/>
            <a:ext cx="7892206" cy="1815882"/>
          </a:xfrm>
          <a:prstGeom prst="rect">
            <a:avLst/>
          </a:prstGeom>
        </p:spPr>
        <p:txBody>
          <a:bodyPr wrap="square">
            <a:spAutoFit/>
          </a:bodyPr>
          <a:lstStyle/>
          <a:p>
            <a:r>
              <a:rPr lang="en-US" sz="2800" i="1" dirty="0">
                <a:latin typeface="Times New Roman" panose="02020603050405020304" pitchFamily="18" charset="0"/>
                <a:cs typeface="Times New Roman" panose="02020603050405020304" pitchFamily="18" charset="0"/>
              </a:rPr>
              <a:t>Lead and inspire people.  Don’t try to manage and manipulate people.  Inventories can be managed but people must be led. – </a:t>
            </a:r>
          </a:p>
          <a:p>
            <a:r>
              <a:rPr lang="en-US" sz="2800" b="1" i="1" dirty="0">
                <a:latin typeface="Times New Roman" panose="02020603050405020304" pitchFamily="18" charset="0"/>
                <a:cs typeface="Times New Roman" panose="02020603050405020304" pitchFamily="18" charset="0"/>
              </a:rPr>
              <a:t>Ross Perot</a:t>
            </a:r>
          </a:p>
        </p:txBody>
      </p:sp>
      <p:sp>
        <p:nvSpPr>
          <p:cNvPr id="4" name="TextBox 3"/>
          <p:cNvSpPr txBox="1"/>
          <p:nvPr/>
        </p:nvSpPr>
        <p:spPr>
          <a:xfrm>
            <a:off x="565994" y="4191000"/>
            <a:ext cx="7422160" cy="954107"/>
          </a:xfrm>
          <a:prstGeom prst="rect">
            <a:avLst/>
          </a:prstGeom>
          <a:noFill/>
        </p:spPr>
        <p:txBody>
          <a:bodyPr wrap="none" rtlCol="0">
            <a:spAutoFit/>
          </a:bodyPr>
          <a:lstStyle/>
          <a:p>
            <a:r>
              <a:rPr lang="en-US" sz="2800" i="1" dirty="0">
                <a:latin typeface="Times New Roman" panose="02020603050405020304" pitchFamily="18" charset="0"/>
                <a:cs typeface="Times New Roman" panose="02020603050405020304" pitchFamily="18" charset="0"/>
              </a:rPr>
              <a:t>Don’t give to get.  Give to inspire others to give – </a:t>
            </a:r>
          </a:p>
          <a:p>
            <a:r>
              <a:rPr lang="en-US" sz="2800" b="1" i="1" dirty="0">
                <a:latin typeface="Times New Roman" panose="02020603050405020304" pitchFamily="18" charset="0"/>
                <a:cs typeface="Times New Roman" panose="02020603050405020304" pitchFamily="18" charset="0"/>
              </a:rPr>
              <a:t>Simon Sinek</a:t>
            </a:r>
          </a:p>
        </p:txBody>
      </p:sp>
    </p:spTree>
    <p:extLst>
      <p:ext uri="{BB962C8B-B14F-4D97-AF65-F5344CB8AC3E}">
        <p14:creationId xmlns:p14="http://schemas.microsoft.com/office/powerpoint/2010/main" val="2511747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0" y="2541734"/>
            <a:ext cx="9144000" cy="1200329"/>
          </a:xfrm>
          <a:prstGeom prst="rect">
            <a:avLst/>
          </a:prstGeom>
        </p:spPr>
        <p:txBody>
          <a:bodyPr wrap="square">
            <a:spAutoFit/>
          </a:bodyPr>
          <a:lstStyle/>
          <a:p>
            <a:pPr algn="ctr"/>
            <a:r>
              <a:rPr lang="en-US" sz="3600" b="1" dirty="0">
                <a:latin typeface="Times New Roman" panose="02020603050405020304" pitchFamily="18" charset="0"/>
                <a:cs typeface="Times New Roman" panose="02020603050405020304" pitchFamily="18" charset="0"/>
              </a:rPr>
              <a:t>Quality Thinking:  </a:t>
            </a:r>
          </a:p>
          <a:p>
            <a:pPr algn="ctr"/>
            <a:r>
              <a:rPr lang="en-US" sz="3600" b="1" dirty="0">
                <a:latin typeface="Times New Roman" panose="02020603050405020304" pitchFamily="18" charset="0"/>
                <a:cs typeface="Times New Roman" panose="02020603050405020304" pitchFamily="18" charset="0"/>
              </a:rPr>
              <a:t>Creating New Patterns for Change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02030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09800" y="672151"/>
            <a:ext cx="58674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Quality Thinking:  Creating New Patterns for Change</a:t>
            </a: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565994" y="2133600"/>
            <a:ext cx="7892206" cy="3046988"/>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 If leadership is a study of human behavior </a:t>
            </a:r>
            <a:r>
              <a:rPr lang="en-US" sz="1200" i="1" dirty="0">
                <a:latin typeface="Times New Roman" panose="02020603050405020304" pitchFamily="18" charset="0"/>
                <a:cs typeface="Times New Roman" panose="02020603050405020304" pitchFamily="18" charset="0"/>
              </a:rPr>
              <a:t>(</a:t>
            </a:r>
            <a:r>
              <a:rPr lang="en-US" sz="1200" i="1" dirty="0" err="1">
                <a:latin typeface="Times New Roman" panose="02020603050405020304" pitchFamily="18" charset="0"/>
                <a:cs typeface="Times New Roman" panose="02020603050405020304" pitchFamily="18" charset="0"/>
              </a:rPr>
              <a:t>Colella</a:t>
            </a:r>
            <a:r>
              <a:rPr lang="en-US" sz="1200" i="1" dirty="0">
                <a:latin typeface="Times New Roman" panose="02020603050405020304" pitchFamily="18" charset="0"/>
                <a:cs typeface="Times New Roman" panose="02020603050405020304" pitchFamily="18" charset="0"/>
              </a:rPr>
              <a:t>, 1994)</a:t>
            </a:r>
            <a:r>
              <a:rPr lang="en-US" sz="2400" dirty="0">
                <a:latin typeface="Times New Roman" panose="02020603050405020304" pitchFamily="18" charset="0"/>
                <a:cs typeface="Times New Roman" panose="02020603050405020304" pitchFamily="18" charset="0"/>
              </a:rPr>
              <a:t> and humans are creatures of habit and do not like change </a:t>
            </a:r>
            <a:r>
              <a:rPr lang="en-US" sz="1200" i="1" dirty="0">
                <a:latin typeface="Times New Roman" panose="02020603050405020304" pitchFamily="18" charset="0"/>
                <a:cs typeface="Times New Roman" panose="02020603050405020304" pitchFamily="18" charset="0"/>
              </a:rPr>
              <a:t>(</a:t>
            </a:r>
            <a:r>
              <a:rPr lang="en-US" sz="1200" i="1" dirty="0" err="1">
                <a:latin typeface="Times New Roman" panose="02020603050405020304" pitchFamily="18" charset="0"/>
                <a:cs typeface="Times New Roman" panose="02020603050405020304" pitchFamily="18" charset="0"/>
              </a:rPr>
              <a:t>Yukl</a:t>
            </a:r>
            <a:r>
              <a:rPr lang="en-US" sz="1200" i="1" dirty="0">
                <a:latin typeface="Times New Roman" panose="02020603050405020304" pitchFamily="18" charset="0"/>
                <a:cs typeface="Times New Roman" panose="02020603050405020304" pitchFamily="18" charset="0"/>
              </a:rPr>
              <a:t>,  2006),</a:t>
            </a:r>
            <a:r>
              <a:rPr lang="en-US" sz="2400" dirty="0">
                <a:latin typeface="Times New Roman" panose="02020603050405020304" pitchFamily="18" charset="0"/>
                <a:cs typeface="Times New Roman" panose="02020603050405020304" pitchFamily="18" charset="0"/>
              </a:rPr>
              <a:t> therein lay the conundrum.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It is becoming more evident that there are more pressures surrounding leaders now more than there have ever been which only exacerbates the leader’s ability to create change.  </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6227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828800" y="672151"/>
            <a:ext cx="70104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Finding Your Real Self: Assessing Your Attitudes, Beliefs and Values</a:t>
            </a:r>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565994" y="1600200"/>
            <a:ext cx="8120806" cy="4524315"/>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When encountering leaders that we consider inspirational, we may sometimes find  ourselves asking the questions, what makes them so successful, or I wonder how they draw people in?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How is it that they possess this charismatic ability to influence the  people around them to band together as a united front?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These people appear to exude confidence in any and every situation.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There is an air of confidence about them which is transmitted from them to their intended audience.  </a:t>
            </a:r>
          </a:p>
        </p:txBody>
      </p:sp>
    </p:spTree>
    <p:extLst>
      <p:ext uri="{BB962C8B-B14F-4D97-AF65-F5344CB8AC3E}">
        <p14:creationId xmlns:p14="http://schemas.microsoft.com/office/powerpoint/2010/main" val="28968335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09800" y="672151"/>
            <a:ext cx="58674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Quality Thinking:  Creating New Patterns for Change</a:t>
            </a: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565994" y="1600200"/>
            <a:ext cx="8120806" cy="5078313"/>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This issue is not new, nor are the precepts from which the political ties have stemmed, but rather those that have evolved over much time.  It has permeated the very fabric of how the League functions.  </a:t>
            </a:r>
          </a:p>
          <a:p>
            <a:endParaRPr lang="en-US" sz="24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For example:</a:t>
            </a:r>
          </a:p>
          <a:p>
            <a:pPr marL="342900" indent="-3429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One universal date for renewals</a:t>
            </a:r>
          </a:p>
          <a:p>
            <a:pPr marL="342900" indent="-3429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Sliding scale of membership fees based on when they joined</a:t>
            </a:r>
          </a:p>
          <a:p>
            <a:pPr marL="342900" indent="-3429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Creation of a new League-wide Database</a:t>
            </a:r>
          </a:p>
          <a:p>
            <a:pPr marL="342900" indent="-3429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I.D. Cards</a:t>
            </a:r>
          </a:p>
          <a:p>
            <a:pPr marL="342900" indent="-3429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990’s</a:t>
            </a:r>
          </a:p>
          <a:p>
            <a:pPr marL="342900" indent="-3429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Differentiating Bylaws from Administrative Procedures</a:t>
            </a:r>
          </a:p>
          <a:p>
            <a:pPr marL="342900" indent="-3429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New and updated Forms and Codes                                                            </a:t>
            </a:r>
          </a:p>
          <a:p>
            <a:pPr marL="342900" indent="-342900">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And the list continues to grow</a:t>
            </a:r>
          </a:p>
        </p:txBody>
      </p:sp>
    </p:spTree>
    <p:extLst>
      <p:ext uri="{BB962C8B-B14F-4D97-AF65-F5344CB8AC3E}">
        <p14:creationId xmlns:p14="http://schemas.microsoft.com/office/powerpoint/2010/main" val="13764020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09800" y="672151"/>
            <a:ext cx="58674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Quality Thinking:  Creating New Patterns for Change</a:t>
            </a: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565994" y="2413338"/>
            <a:ext cx="7511206" cy="2492990"/>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In order to begin creating a new pattern for change we have to turn inward and change our own thinking</a:t>
            </a:r>
            <a:r>
              <a:rPr lang="en-US" sz="1200" i="1" dirty="0">
                <a:latin typeface="Times New Roman" panose="02020603050405020304" pitchFamily="18" charset="0"/>
                <a:cs typeface="Times New Roman" panose="02020603050405020304" pitchFamily="18" charset="0"/>
              </a:rPr>
              <a:t>.(Colella,1994)  </a:t>
            </a:r>
          </a:p>
          <a:p>
            <a:endParaRPr lang="en-US" sz="1200" i="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We have to begin empowering ourselves and come to the realization that we are not controlled by others, only by the choices we make.  </a:t>
            </a:r>
          </a:p>
          <a:p>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079791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09800" y="672151"/>
            <a:ext cx="58674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Quality Thinking:  Creating New Patterns for Change</a:t>
            </a: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565994" y="1582341"/>
            <a:ext cx="7511206" cy="4832092"/>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In support of this concept is what Covey (1991) refers to as primary human endowments which include</a:t>
            </a:r>
            <a:r>
              <a:rPr lang="en-US" sz="2400" b="1" dirty="0">
                <a:latin typeface="Times New Roman" panose="02020603050405020304" pitchFamily="18" charset="0"/>
                <a:cs typeface="Times New Roman" panose="02020603050405020304" pitchFamily="18" charset="0"/>
              </a:rPr>
              <a:t>: </a:t>
            </a:r>
          </a:p>
          <a:p>
            <a:pPr marL="342900" indent="-342900">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Self-awareness</a:t>
            </a:r>
          </a:p>
          <a:p>
            <a:pPr marL="342900" indent="-342900">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Imagination and Conscience </a:t>
            </a:r>
          </a:p>
          <a:p>
            <a:pPr marL="342900" indent="-342900">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Volition or will-power </a:t>
            </a:r>
          </a:p>
          <a:p>
            <a:pPr marL="342900" indent="-342900">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An abundance mentality</a:t>
            </a:r>
          </a:p>
          <a:p>
            <a:pPr marL="342900" indent="-342900">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Courage and Consideration </a:t>
            </a:r>
          </a:p>
          <a:p>
            <a:pPr marL="342900" indent="-342900">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Creativity</a:t>
            </a:r>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Then we can seek to be what we want to be and then effectuate change.  This is not to say that we can nor should we ignore the factors around us, but use this as a strategy to help navigate through the times that will inevitably be more difficult, especially with regard to the political frame.  </a:t>
            </a:r>
          </a:p>
        </p:txBody>
      </p:sp>
    </p:spTree>
    <p:extLst>
      <p:ext uri="{BB962C8B-B14F-4D97-AF65-F5344CB8AC3E}">
        <p14:creationId xmlns:p14="http://schemas.microsoft.com/office/powerpoint/2010/main" val="1091190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09800" y="672151"/>
            <a:ext cx="58674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Quality Thinking:  Creating New Patterns for Change</a:t>
            </a: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565994" y="1752600"/>
            <a:ext cx="8120806" cy="4893647"/>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To begin creating change leaders need to also become a creature of change and embrace change.                                                      Take the tools you have and use them to your advantage.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Who among us would try to create change without investigating:</a:t>
            </a:r>
          </a:p>
          <a:p>
            <a:pPr marL="342900" indent="-342900">
              <a:buFont typeface="Wingdings" panose="05000000000000000000" pitchFamily="2" charset="2"/>
              <a:buChar char="Ø"/>
            </a:pPr>
            <a:r>
              <a:rPr lang="en-US" sz="2400" b="1" i="1" dirty="0">
                <a:latin typeface="Times New Roman" panose="02020603050405020304" pitchFamily="18" charset="0"/>
                <a:cs typeface="Times New Roman" panose="02020603050405020304" pitchFamily="18" charset="0"/>
              </a:rPr>
              <a:t>channels of communication</a:t>
            </a:r>
            <a:r>
              <a:rPr lang="en-US" sz="2400" b="1" dirty="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or </a:t>
            </a:r>
          </a:p>
          <a:p>
            <a:pPr marL="342900" indent="-342900">
              <a:buFont typeface="Wingdings" panose="05000000000000000000" pitchFamily="2" charset="2"/>
              <a:buChar char="Ø"/>
            </a:pPr>
            <a:r>
              <a:rPr lang="en-US" sz="2400" b="1" i="1" dirty="0">
                <a:latin typeface="Times New Roman" panose="02020603050405020304" pitchFamily="18" charset="0"/>
                <a:cs typeface="Times New Roman" panose="02020603050405020304" pitchFamily="18" charset="0"/>
              </a:rPr>
              <a:t>identifying cells of influence?</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These are two avenues that we can easily go down.  Add this to gathering groups together and providing an informational structure and mobilizing people towards a goal; you have a good base from which to create the change desired through political means </a:t>
            </a:r>
            <a:r>
              <a:rPr lang="en-US" sz="1200" i="1" dirty="0">
                <a:latin typeface="Times New Roman" panose="02020603050405020304" pitchFamily="18" charset="0"/>
                <a:cs typeface="Times New Roman" panose="02020603050405020304" pitchFamily="18" charset="0"/>
              </a:rPr>
              <a:t>(</a:t>
            </a:r>
            <a:r>
              <a:rPr lang="en-US" sz="1200" i="1" dirty="0" err="1">
                <a:latin typeface="Times New Roman" panose="02020603050405020304" pitchFamily="18" charset="0"/>
                <a:cs typeface="Times New Roman" panose="02020603050405020304" pitchFamily="18" charset="0"/>
              </a:rPr>
              <a:t>Boleman</a:t>
            </a:r>
            <a:r>
              <a:rPr lang="en-US" sz="1200" i="1" dirty="0">
                <a:latin typeface="Times New Roman" panose="02020603050405020304" pitchFamily="18" charset="0"/>
                <a:cs typeface="Times New Roman" panose="02020603050405020304" pitchFamily="18" charset="0"/>
              </a:rPr>
              <a:t> and Deal, 2004).   </a:t>
            </a:r>
          </a:p>
        </p:txBody>
      </p:sp>
    </p:spTree>
    <p:extLst>
      <p:ext uri="{BB962C8B-B14F-4D97-AF65-F5344CB8AC3E}">
        <p14:creationId xmlns:p14="http://schemas.microsoft.com/office/powerpoint/2010/main" val="6687153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09800" y="672151"/>
            <a:ext cx="58674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Quality Thinking:  Creating New Patterns for Change</a:t>
            </a: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552856" y="2057400"/>
            <a:ext cx="8197006" cy="3785652"/>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However, there are sub-structures within these frameworks that can assist leaders when creating change.  The leaders need to, </a:t>
            </a:r>
          </a:p>
          <a:p>
            <a:endParaRPr lang="en-US" sz="24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Share their knowledge (information) </a:t>
            </a:r>
          </a:p>
          <a:p>
            <a:pPr marL="342900" indent="-342900">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Have a moral purpose</a:t>
            </a:r>
          </a:p>
          <a:p>
            <a:pPr marL="342900" indent="-342900">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Build positive relationships (gathering groups) </a:t>
            </a:r>
          </a:p>
          <a:p>
            <a:pPr marL="342900" indent="-342900">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Commit to everyone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result of which will be a fruitful outcome for all stakeholders involved (</a:t>
            </a:r>
            <a:r>
              <a:rPr lang="en-US" sz="2400" dirty="0" err="1">
                <a:latin typeface="Times New Roman" panose="02020603050405020304" pitchFamily="18" charset="0"/>
                <a:cs typeface="Times New Roman" panose="02020603050405020304" pitchFamily="18" charset="0"/>
              </a:rPr>
              <a:t>Fullan</a:t>
            </a:r>
            <a:r>
              <a:rPr lang="en-US" sz="2400" dirty="0">
                <a:latin typeface="Times New Roman" panose="02020603050405020304" pitchFamily="18" charset="0"/>
                <a:cs typeface="Times New Roman" panose="02020603050405020304" pitchFamily="18" charset="0"/>
              </a:rPr>
              <a:t>, 2001). </a:t>
            </a:r>
          </a:p>
        </p:txBody>
      </p:sp>
    </p:spTree>
    <p:extLst>
      <p:ext uri="{BB962C8B-B14F-4D97-AF65-F5344CB8AC3E}">
        <p14:creationId xmlns:p14="http://schemas.microsoft.com/office/powerpoint/2010/main" val="42456807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09800" y="672151"/>
            <a:ext cx="58674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Quality Thinking:  Creating New Patterns for Change</a:t>
            </a: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565994" y="1905000"/>
            <a:ext cx="8197006" cy="3046988"/>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The challenge for you as a leader is to develop a well informed and empowered staff.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When you can help your staff feel that their input is important and that they are making a valuable contribution for the success of the organization, without fear of reprisal for errors or failure, it will free them of the mindset and controls which inhibit </a:t>
            </a:r>
          </a:p>
          <a:p>
            <a:r>
              <a:rPr lang="en-US" sz="2400" dirty="0">
                <a:latin typeface="Times New Roman" panose="02020603050405020304" pitchFamily="18" charset="0"/>
                <a:cs typeface="Times New Roman" panose="02020603050405020304" pitchFamily="18" charset="0"/>
              </a:rPr>
              <a:t>real professional growth for all participants </a:t>
            </a:r>
            <a:r>
              <a:rPr lang="en-US" sz="1200" i="1" dirty="0">
                <a:latin typeface="Times New Roman" panose="02020603050405020304" pitchFamily="18" charset="0"/>
                <a:cs typeface="Times New Roman" panose="02020603050405020304" pitchFamily="18" charset="0"/>
              </a:rPr>
              <a:t>(Bennis, W., Goldsmith, J., (2003).  </a:t>
            </a:r>
          </a:p>
        </p:txBody>
      </p:sp>
    </p:spTree>
    <p:extLst>
      <p:ext uri="{BB962C8B-B14F-4D97-AF65-F5344CB8AC3E}">
        <p14:creationId xmlns:p14="http://schemas.microsoft.com/office/powerpoint/2010/main" val="8787810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09800" y="672151"/>
            <a:ext cx="58674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Quality Thinking:  Creating New Patterns for Change</a:t>
            </a: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565994" y="1720840"/>
            <a:ext cx="7511206" cy="3416320"/>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In conclusion change is also going to be based largely on the your belief system as a leader and the factors that affect or even limit your decision making processes </a:t>
            </a:r>
            <a:r>
              <a:rPr lang="en-US" sz="1200" i="1" dirty="0">
                <a:latin typeface="Times New Roman" panose="02020603050405020304" pitchFamily="18" charset="0"/>
                <a:cs typeface="Times New Roman" panose="02020603050405020304" pitchFamily="18" charset="0"/>
              </a:rPr>
              <a:t>(</a:t>
            </a:r>
            <a:r>
              <a:rPr lang="en-US" sz="1200" i="1" dirty="0" err="1">
                <a:latin typeface="Times New Roman" panose="02020603050405020304" pitchFamily="18" charset="0"/>
                <a:cs typeface="Times New Roman" panose="02020603050405020304" pitchFamily="18" charset="0"/>
              </a:rPr>
              <a:t>Colella</a:t>
            </a:r>
            <a:r>
              <a:rPr lang="en-US" sz="1200" i="1" dirty="0">
                <a:latin typeface="Times New Roman" panose="02020603050405020304" pitchFamily="18" charset="0"/>
                <a:cs typeface="Times New Roman" panose="02020603050405020304" pitchFamily="18" charset="0"/>
              </a:rPr>
              <a:t>, 1994).  </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Moreover, as leaders you should learn to lead for excellence, by embracing changes and the potential problems which could arise.  We should also encourage others to lead and accept a greater leadership role within the League.  But above all else, continue, to learn </a:t>
            </a:r>
            <a:r>
              <a:rPr lang="en-US" sz="1200" i="1" dirty="0">
                <a:latin typeface="Times New Roman" panose="02020603050405020304" pitchFamily="18" charset="0"/>
                <a:cs typeface="Times New Roman" panose="02020603050405020304" pitchFamily="18" charset="0"/>
              </a:rPr>
              <a:t>(</a:t>
            </a:r>
            <a:r>
              <a:rPr lang="en-US" sz="1200" i="1" dirty="0" err="1">
                <a:latin typeface="Times New Roman" panose="02020603050405020304" pitchFamily="18" charset="0"/>
                <a:cs typeface="Times New Roman" panose="02020603050405020304" pitchFamily="18" charset="0"/>
              </a:rPr>
              <a:t>Sergiovanni</a:t>
            </a:r>
            <a:r>
              <a:rPr lang="en-US" sz="1200" i="1" dirty="0">
                <a:latin typeface="Times New Roman" panose="02020603050405020304" pitchFamily="18" charset="0"/>
                <a:cs typeface="Times New Roman" panose="02020603050405020304" pitchFamily="18" charset="0"/>
              </a:rPr>
              <a:t>, 2001).</a:t>
            </a:r>
          </a:p>
        </p:txBody>
      </p:sp>
    </p:spTree>
    <p:extLst>
      <p:ext uri="{BB962C8B-B14F-4D97-AF65-F5344CB8AC3E}">
        <p14:creationId xmlns:p14="http://schemas.microsoft.com/office/powerpoint/2010/main" val="4085660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65994" y="1225689"/>
            <a:ext cx="8578006" cy="5324535"/>
          </a:xfrm>
          <a:prstGeom prst="rect">
            <a:avLst/>
          </a:prstGeom>
        </p:spPr>
        <p:txBody>
          <a:bodyPr wrap="square">
            <a:spAutoFit/>
          </a:bodyPr>
          <a:lstStyle/>
          <a:p>
            <a:pPr algn="ctr"/>
            <a:r>
              <a:rPr lang="en-US" sz="2400" dirty="0">
                <a:latin typeface="Times New Roman" panose="02020603050405020304" pitchFamily="18" charset="0"/>
                <a:cs typeface="Times New Roman" panose="02020603050405020304" pitchFamily="18" charset="0"/>
              </a:rPr>
              <a:t>Exercise</a:t>
            </a:r>
          </a:p>
          <a:p>
            <a:pPr algn="ctr"/>
            <a:endParaRPr lang="en-US"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Leadership is a study of _______________________________</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When we begin to empower ourselves, we come to the realization that we are not controlled by others but by ___________________________</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Pressures upon leadership tend to (facilitate/exacerbate) the ability to create change</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Define in your own words the following</a:t>
            </a:r>
          </a:p>
          <a:p>
            <a:pPr marL="971550" lvl="1" indent="-514350">
              <a:buFont typeface="+mj-lt"/>
              <a:buAutoNum type="romanLcPeriod"/>
            </a:pPr>
            <a:r>
              <a:rPr lang="en-US" sz="24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Self-Awareness</a:t>
            </a:r>
          </a:p>
          <a:p>
            <a:pPr marL="971550" lvl="1" indent="-514350">
              <a:buFont typeface="+mj-lt"/>
              <a:buAutoNum type="romanLcPeriod"/>
            </a:pPr>
            <a:r>
              <a:rPr lang="en-US" sz="2000" dirty="0">
                <a:latin typeface="Times New Roman" panose="02020603050405020304" pitchFamily="18" charset="0"/>
                <a:cs typeface="Times New Roman" panose="02020603050405020304" pitchFamily="18" charset="0"/>
              </a:rPr>
              <a:t>	Imagination and Conscience</a:t>
            </a:r>
          </a:p>
          <a:p>
            <a:pPr marL="971550" lvl="1" indent="-514350">
              <a:buFont typeface="+mj-lt"/>
              <a:buAutoNum type="romanLcPeriod"/>
            </a:pPr>
            <a:r>
              <a:rPr lang="en-US" sz="2000" dirty="0">
                <a:latin typeface="Times New Roman" panose="02020603050405020304" pitchFamily="18" charset="0"/>
                <a:cs typeface="Times New Roman" panose="02020603050405020304" pitchFamily="18" charset="0"/>
              </a:rPr>
              <a:t>	Volition or Will Power</a:t>
            </a:r>
          </a:p>
          <a:p>
            <a:pPr marL="971550" lvl="1" indent="-514350">
              <a:buFont typeface="+mj-lt"/>
              <a:buAutoNum type="romanLcPeriod"/>
            </a:pPr>
            <a:r>
              <a:rPr lang="en-US" sz="2000" dirty="0">
                <a:latin typeface="Times New Roman" panose="02020603050405020304" pitchFamily="18" charset="0"/>
                <a:cs typeface="Times New Roman" panose="02020603050405020304" pitchFamily="18" charset="0"/>
              </a:rPr>
              <a:t>	Abundance mentality</a:t>
            </a:r>
          </a:p>
          <a:p>
            <a:pPr marL="971550" lvl="1" indent="-514350">
              <a:buFont typeface="+mj-lt"/>
              <a:buAutoNum type="romanLcPeriod"/>
            </a:pPr>
            <a:r>
              <a:rPr lang="en-US" sz="2000" dirty="0">
                <a:latin typeface="Times New Roman" panose="02020603050405020304" pitchFamily="18" charset="0"/>
                <a:cs typeface="Times New Roman" panose="02020603050405020304" pitchFamily="18" charset="0"/>
              </a:rPr>
              <a:t>	Courage and Consideration</a:t>
            </a:r>
          </a:p>
          <a:p>
            <a:pPr marL="971550" lvl="1" indent="-514350">
              <a:buFont typeface="+mj-lt"/>
              <a:buAutoNum type="romanLcPeriod"/>
            </a:pPr>
            <a:r>
              <a:rPr lang="en-US" sz="2000" dirty="0">
                <a:latin typeface="Times New Roman" panose="02020603050405020304" pitchFamily="18" charset="0"/>
                <a:cs typeface="Times New Roman" panose="02020603050405020304" pitchFamily="18" charset="0"/>
              </a:rPr>
              <a:t>	Creativity</a:t>
            </a:r>
          </a:p>
        </p:txBody>
      </p:sp>
    </p:spTree>
    <p:extLst>
      <p:ext uri="{BB962C8B-B14F-4D97-AF65-F5344CB8AC3E}">
        <p14:creationId xmlns:p14="http://schemas.microsoft.com/office/powerpoint/2010/main" val="8837403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65994" y="1828800"/>
            <a:ext cx="7816006" cy="3785652"/>
          </a:xfrm>
          <a:prstGeom prst="rect">
            <a:avLst/>
          </a:prstGeom>
        </p:spPr>
        <p:txBody>
          <a:bodyPr wrap="square">
            <a:spAutoFit/>
          </a:bodyPr>
          <a:lstStyle/>
          <a:p>
            <a:pPr algn="ctr"/>
            <a:r>
              <a:rPr lang="en-US" sz="2400" dirty="0">
                <a:latin typeface="Times New Roman" panose="02020603050405020304" pitchFamily="18" charset="0"/>
                <a:cs typeface="Times New Roman" panose="02020603050405020304" pitchFamily="18" charset="0"/>
              </a:rPr>
              <a:t>Exercise</a:t>
            </a:r>
          </a:p>
          <a:p>
            <a:pPr algn="ctr"/>
            <a:endParaRPr lang="en-US" sz="2400" dirty="0">
              <a:latin typeface="Times New Roman" panose="02020603050405020304" pitchFamily="18" charset="0"/>
              <a:cs typeface="Times New Roman" panose="02020603050405020304" pitchFamily="18" charset="0"/>
            </a:endParaRPr>
          </a:p>
          <a:p>
            <a:pPr marL="457200" indent="-457200">
              <a:buAutoNum type="arabicPeriod" startAt="5"/>
            </a:pPr>
            <a:r>
              <a:rPr lang="en-US" sz="2400" dirty="0">
                <a:latin typeface="Times New Roman" panose="02020603050405020304" pitchFamily="18" charset="0"/>
                <a:cs typeface="Times New Roman" panose="02020603050405020304" pitchFamily="18" charset="0"/>
              </a:rPr>
              <a:t>You should always take the tools you have and use them to your (detriment/advantage)</a:t>
            </a:r>
          </a:p>
          <a:p>
            <a:endParaRPr lang="en-US" sz="2400" dirty="0">
              <a:latin typeface="Times New Roman" panose="02020603050405020304" pitchFamily="18" charset="0"/>
              <a:cs typeface="Times New Roman" panose="02020603050405020304" pitchFamily="18" charset="0"/>
            </a:endParaRPr>
          </a:p>
          <a:p>
            <a:pPr marL="457200" indent="-457200">
              <a:buAutoNum type="arabicPeriod" startAt="6"/>
            </a:pPr>
            <a:r>
              <a:rPr lang="en-US" sz="2400" dirty="0">
                <a:latin typeface="Times New Roman" panose="02020603050405020304" pitchFamily="18" charset="0"/>
                <a:cs typeface="Times New Roman" panose="02020603050405020304" pitchFamily="18" charset="0"/>
              </a:rPr>
              <a:t>What are two avenues that can be used to create change and what are the sub structures within this framework? </a:t>
            </a:r>
          </a:p>
          <a:p>
            <a:pPr marL="457200" indent="-457200">
              <a:buAutoNum type="arabicPeriod" startAt="6"/>
            </a:pPr>
            <a:endParaRPr lang="en-US" sz="2400" dirty="0">
              <a:latin typeface="Times New Roman" panose="02020603050405020304" pitchFamily="18" charset="0"/>
              <a:cs typeface="Times New Roman" panose="02020603050405020304" pitchFamily="18" charset="0"/>
            </a:endParaRPr>
          </a:p>
          <a:p>
            <a:pPr marL="457200" indent="-457200">
              <a:buAutoNum type="arabicPeriod" startAt="6"/>
            </a:pPr>
            <a:r>
              <a:rPr lang="en-US" sz="2400" dirty="0">
                <a:latin typeface="Times New Roman" panose="02020603050405020304" pitchFamily="18" charset="0"/>
                <a:cs typeface="Times New Roman" panose="02020603050405020304" pitchFamily="18" charset="0"/>
              </a:rPr>
              <a:t>What do you consider a challenge of Leadership in your position?</a:t>
            </a:r>
          </a:p>
        </p:txBody>
      </p:sp>
    </p:spTree>
    <p:extLst>
      <p:ext uri="{BB962C8B-B14F-4D97-AF65-F5344CB8AC3E}">
        <p14:creationId xmlns:p14="http://schemas.microsoft.com/office/powerpoint/2010/main" val="8773940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65994" y="1905000"/>
            <a:ext cx="8044605" cy="2308324"/>
          </a:xfrm>
          <a:prstGeom prst="rect">
            <a:avLst/>
          </a:prstGeom>
          <a:noFill/>
        </p:spPr>
        <p:txBody>
          <a:bodyPr wrap="square" rtlCol="0">
            <a:spAutoFit/>
          </a:bodyPr>
          <a:lstStyle/>
          <a:p>
            <a:r>
              <a:rPr lang="en-US" sz="2400" i="1" dirty="0">
                <a:latin typeface="Times New Roman" panose="02020603050405020304" pitchFamily="18" charset="0"/>
                <a:cs typeface="Times New Roman" panose="02020603050405020304" pitchFamily="18" charset="0"/>
              </a:rPr>
              <a:t>Yes, we are a volunteer organization.</a:t>
            </a:r>
          </a:p>
          <a:p>
            <a:r>
              <a:rPr lang="en-US" sz="2400" i="1" dirty="0">
                <a:latin typeface="Times New Roman" panose="02020603050405020304" pitchFamily="18" charset="0"/>
                <a:cs typeface="Times New Roman" panose="02020603050405020304" pitchFamily="18" charset="0"/>
              </a:rPr>
              <a:t>But you were the one who raised your hand, </a:t>
            </a:r>
          </a:p>
          <a:p>
            <a:r>
              <a:rPr lang="en-US" sz="2400" i="1" dirty="0">
                <a:latin typeface="Times New Roman" panose="02020603050405020304" pitchFamily="18" charset="0"/>
                <a:cs typeface="Times New Roman" panose="02020603050405020304" pitchFamily="18" charset="0"/>
              </a:rPr>
              <a:t>you took the oath, you indicated that you would take on the responsibilities of the position.</a:t>
            </a:r>
          </a:p>
          <a:p>
            <a:r>
              <a:rPr lang="en-US" sz="2400" i="1" dirty="0">
                <a:latin typeface="Times New Roman" panose="02020603050405020304" pitchFamily="18" charset="0"/>
                <a:cs typeface="Times New Roman" panose="02020603050405020304" pitchFamily="18" charset="0"/>
              </a:rPr>
              <a:t>Nobody forced you to do this……</a:t>
            </a:r>
          </a:p>
          <a:p>
            <a:r>
              <a:rPr lang="en-US" sz="2400" i="1" dirty="0">
                <a:latin typeface="Times New Roman" panose="02020603050405020304" pitchFamily="18" charset="0"/>
                <a:cs typeface="Times New Roman" panose="02020603050405020304" pitchFamily="18" charset="0"/>
              </a:rPr>
              <a:t>Now do the job. </a:t>
            </a:r>
            <a:r>
              <a:rPr lang="en-US" sz="2400" i="1">
                <a:latin typeface="Times New Roman" panose="02020603050405020304" pitchFamily="18" charset="0"/>
                <a:cs typeface="Times New Roman" panose="02020603050405020304" pitchFamily="18" charset="0"/>
              </a:rPr>
              <a:t>– </a:t>
            </a:r>
            <a:r>
              <a:rPr lang="en-US" sz="2400" b="1" i="1">
                <a:latin typeface="Times New Roman" panose="02020603050405020304" pitchFamily="18" charset="0"/>
                <a:cs typeface="Times New Roman" panose="02020603050405020304" pitchFamily="18" charset="0"/>
              </a:rPr>
              <a:t>Dennis </a:t>
            </a:r>
            <a:r>
              <a:rPr lang="en-US" sz="2400" b="1" i="1" dirty="0">
                <a:latin typeface="Times New Roman" panose="02020603050405020304" pitchFamily="18" charset="0"/>
                <a:cs typeface="Times New Roman" panose="02020603050405020304" pitchFamily="18" charset="0"/>
              </a:rPr>
              <a:t>Tobin, National Commandant MCL</a:t>
            </a:r>
          </a:p>
        </p:txBody>
      </p:sp>
    </p:spTree>
    <p:extLst>
      <p:ext uri="{BB962C8B-B14F-4D97-AF65-F5344CB8AC3E}">
        <p14:creationId xmlns:p14="http://schemas.microsoft.com/office/powerpoint/2010/main" val="1577919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828800" y="672151"/>
            <a:ext cx="70104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Finding Your Real Self: Assessing Your Attitudes, Beliefs and Values</a:t>
            </a: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565994" y="1676400"/>
            <a:ext cx="8273206" cy="4524315"/>
          </a:xfrm>
          <a:prstGeom prst="rect">
            <a:avLst/>
          </a:prstGeom>
        </p:spPr>
        <p:txBody>
          <a:bodyPr wrap="square">
            <a:spAutoFit/>
          </a:bodyPr>
          <a:lstStyle/>
          <a:p>
            <a:r>
              <a:rPr lang="en-US" dirty="0"/>
              <a:t> </a:t>
            </a:r>
            <a:r>
              <a:rPr lang="en-US" sz="2400" dirty="0">
                <a:latin typeface="Times New Roman" panose="02020603050405020304" pitchFamily="18" charset="0"/>
                <a:cs typeface="Times New Roman" panose="02020603050405020304" pitchFamily="18" charset="0"/>
              </a:rPr>
              <a:t>To better understand this, let’s try to ascertain the essential core of the individual.  Their confidence and ability to express themselves is completely indicative of a person who knows who they are.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They are able to exploit their strengths and compensate for any shortfalls that they may have </a:t>
            </a:r>
            <a:r>
              <a:rPr lang="en-US" sz="1200" i="1" dirty="0">
                <a:latin typeface="Times New Roman" panose="02020603050405020304" pitchFamily="18" charset="0"/>
                <a:cs typeface="Times New Roman" panose="02020603050405020304" pitchFamily="18" charset="0"/>
              </a:rPr>
              <a:t>(Bennis, Goldsmith; 2003).</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You may think that these traits are things that they are inherently born with, but they’re not, they are developed over time with guidance, good judgment, our personal beliefs and above all values.  </a:t>
            </a:r>
          </a:p>
        </p:txBody>
      </p:sp>
    </p:spTree>
    <p:extLst>
      <p:ext uri="{BB962C8B-B14F-4D97-AF65-F5344CB8AC3E}">
        <p14:creationId xmlns:p14="http://schemas.microsoft.com/office/powerpoint/2010/main" val="37848022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200400" y="363899"/>
            <a:ext cx="2759089" cy="584775"/>
          </a:xfrm>
          <a:prstGeom prst="rect">
            <a:avLst/>
          </a:prstGeom>
          <a:noFill/>
        </p:spPr>
        <p:txBody>
          <a:bodyPr wrap="none" rtlCol="0">
            <a:spAutoFit/>
          </a:bodyPr>
          <a:lstStyle/>
          <a:p>
            <a:r>
              <a:rPr lang="en-US" sz="3200" dirty="0">
                <a:latin typeface="Times New Roman" panose="02020603050405020304" pitchFamily="18" charset="0"/>
                <a:cs typeface="Times New Roman" panose="02020603050405020304" pitchFamily="18" charset="0"/>
              </a:rPr>
              <a:t>REFERENCES</a:t>
            </a:r>
          </a:p>
        </p:txBody>
      </p:sp>
      <p:sp>
        <p:nvSpPr>
          <p:cNvPr id="4" name="TextBox 3"/>
          <p:cNvSpPr txBox="1"/>
          <p:nvPr/>
        </p:nvSpPr>
        <p:spPr>
          <a:xfrm>
            <a:off x="565994" y="1704109"/>
            <a:ext cx="8458200" cy="4524315"/>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Bennis, W., Goldsmith, J., (2003).  Learning to lead, New York, New York, Basic Books</a:t>
            </a:r>
          </a:p>
          <a:p>
            <a:r>
              <a:rPr lang="en-US" dirty="0">
                <a:latin typeface="Times New Roman" panose="02020603050405020304" pitchFamily="18" charset="0"/>
                <a:cs typeface="Times New Roman" panose="02020603050405020304" pitchFamily="18" charset="0"/>
              </a:rPr>
              <a:t> </a:t>
            </a:r>
          </a:p>
          <a:p>
            <a:r>
              <a:rPr lang="en-US" dirty="0" err="1">
                <a:latin typeface="Times New Roman" panose="02020603050405020304" pitchFamily="18" charset="0"/>
                <a:cs typeface="Times New Roman" panose="02020603050405020304" pitchFamily="18" charset="0"/>
              </a:rPr>
              <a:t>Bolman</a:t>
            </a:r>
            <a:r>
              <a:rPr lang="en-US" dirty="0">
                <a:latin typeface="Times New Roman" panose="02020603050405020304" pitchFamily="18" charset="0"/>
                <a:cs typeface="Times New Roman" panose="02020603050405020304" pitchFamily="18" charset="0"/>
              </a:rPr>
              <a:t>, Lee G. and Deal, Terrence E. (2004) Reframing Organization</a:t>
            </a:r>
          </a:p>
          <a:p>
            <a:r>
              <a:rPr lang="en-US" dirty="0">
                <a:latin typeface="Times New Roman" panose="02020603050405020304" pitchFamily="18" charset="0"/>
                <a:cs typeface="Times New Roman" panose="02020603050405020304" pitchFamily="18" charset="0"/>
              </a:rPr>
              <a:t>Josey Bass Publishers, San Francisco, CA</a:t>
            </a:r>
          </a:p>
          <a:p>
            <a:r>
              <a:rPr lang="en-US" dirty="0">
                <a:latin typeface="Times New Roman" panose="02020603050405020304" pitchFamily="18" charset="0"/>
                <a:cs typeface="Times New Roman" panose="02020603050405020304" pitchFamily="18" charset="0"/>
              </a:rPr>
              <a:t> </a:t>
            </a:r>
          </a:p>
          <a:p>
            <a:r>
              <a:rPr lang="en-US" dirty="0" err="1">
                <a:latin typeface="Times New Roman" panose="02020603050405020304" pitchFamily="18" charset="0"/>
                <a:cs typeface="Times New Roman" panose="02020603050405020304" pitchFamily="18" charset="0"/>
              </a:rPr>
              <a:t>Caufield</a:t>
            </a:r>
            <a:r>
              <a:rPr lang="en-US" dirty="0">
                <a:latin typeface="Times New Roman" panose="02020603050405020304" pitchFamily="18" charset="0"/>
                <a:cs typeface="Times New Roman" panose="02020603050405020304" pitchFamily="18" charset="0"/>
              </a:rPr>
              <a:t>, J.M., (1989).  The role of leadership in the administration…                               Union, New Jersey, </a:t>
            </a:r>
            <a:r>
              <a:rPr lang="en-US" dirty="0" err="1">
                <a:latin typeface="Times New Roman" panose="02020603050405020304" pitchFamily="18" charset="0"/>
                <a:cs typeface="Times New Roman" panose="02020603050405020304" pitchFamily="18" charset="0"/>
              </a:rPr>
              <a:t>Nevfield</a:t>
            </a:r>
            <a:r>
              <a:rPr lang="en-US" dirty="0">
                <a:latin typeface="Times New Roman" panose="02020603050405020304" pitchFamily="18" charset="0"/>
                <a:cs typeface="Times New Roman" panose="02020603050405020304" pitchFamily="18" charset="0"/>
              </a:rPr>
              <a:t> Press</a:t>
            </a:r>
          </a:p>
          <a:p>
            <a:r>
              <a:rPr lang="en-US" dirty="0">
                <a:latin typeface="Times New Roman" panose="02020603050405020304" pitchFamily="18" charset="0"/>
                <a:cs typeface="Times New Roman" panose="02020603050405020304" pitchFamily="18" charset="0"/>
              </a:rPr>
              <a:t> </a:t>
            </a:r>
          </a:p>
          <a:p>
            <a:r>
              <a:rPr lang="en-US" dirty="0" err="1">
                <a:latin typeface="Times New Roman" panose="02020603050405020304" pitchFamily="18" charset="0"/>
                <a:cs typeface="Times New Roman" panose="02020603050405020304" pitchFamily="18" charset="0"/>
              </a:rPr>
              <a:t>Colella</a:t>
            </a:r>
            <a:r>
              <a:rPr lang="en-US" dirty="0">
                <a:latin typeface="Times New Roman" panose="02020603050405020304" pitchFamily="18" charset="0"/>
                <a:cs typeface="Times New Roman" panose="02020603050405020304" pitchFamily="18" charset="0"/>
              </a:rPr>
              <a:t>, A., (1994). Pathways to self-empowerment</a:t>
            </a:r>
          </a:p>
          <a:p>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Covey, S.R., (1991) Principle-centered leadership,                                                                                 New York, New York, Free Press</a:t>
            </a:r>
          </a:p>
          <a:p>
            <a:r>
              <a:rPr lang="en-US" dirty="0">
                <a:latin typeface="Times New Roman" panose="02020603050405020304" pitchFamily="18" charset="0"/>
                <a:cs typeface="Times New Roman" panose="02020603050405020304" pitchFamily="18" charset="0"/>
              </a:rPr>
              <a:t> </a:t>
            </a:r>
          </a:p>
          <a:p>
            <a:r>
              <a:rPr lang="en-US" dirty="0" err="1">
                <a:latin typeface="Times New Roman" panose="02020603050405020304" pitchFamily="18" charset="0"/>
                <a:cs typeface="Times New Roman" panose="02020603050405020304" pitchFamily="18" charset="0"/>
              </a:rPr>
              <a:t>Fullan</a:t>
            </a:r>
            <a:r>
              <a:rPr lang="en-US" dirty="0">
                <a:latin typeface="Times New Roman" panose="02020603050405020304" pitchFamily="18" charset="0"/>
                <a:cs typeface="Times New Roman" panose="02020603050405020304" pitchFamily="18" charset="0"/>
              </a:rPr>
              <a:t>, M., 2001, Leading in a Culture of Change,</a:t>
            </a:r>
          </a:p>
          <a:p>
            <a:r>
              <a:rPr lang="en-US" dirty="0" err="1">
                <a:latin typeface="Times New Roman" panose="02020603050405020304" pitchFamily="18" charset="0"/>
                <a:cs typeface="Times New Roman" panose="02020603050405020304" pitchFamily="18" charset="0"/>
              </a:rPr>
              <a:t>Jossey</a:t>
            </a:r>
            <a:r>
              <a:rPr lang="en-US" dirty="0">
                <a:latin typeface="Times New Roman" panose="02020603050405020304" pitchFamily="18" charset="0"/>
                <a:cs typeface="Times New Roman" panose="02020603050405020304" pitchFamily="18" charset="0"/>
              </a:rPr>
              <a:t>-Bass, San Francisco, CA 94103</a:t>
            </a:r>
          </a:p>
          <a:p>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953533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5994" y="1981200"/>
            <a:ext cx="8229600" cy="3970318"/>
          </a:xfrm>
          <a:prstGeom prst="rect">
            <a:avLst/>
          </a:prstGeom>
          <a:noFill/>
        </p:spPr>
        <p:txBody>
          <a:bodyPr wrap="square" rtlCol="0">
            <a:spAutoFit/>
          </a:bodyPr>
          <a:lstStyle/>
          <a:p>
            <a:r>
              <a:rPr lang="en-US" dirty="0"/>
              <a:t> </a:t>
            </a:r>
          </a:p>
          <a:p>
            <a:r>
              <a:rPr lang="en-US" dirty="0">
                <a:latin typeface="Times New Roman" panose="02020603050405020304" pitchFamily="18" charset="0"/>
                <a:cs typeface="Times New Roman" panose="02020603050405020304" pitchFamily="18" charset="0"/>
              </a:rPr>
              <a:t>Heifetz, R.A., 2003, Leadership without Easy Answers,</a:t>
            </a:r>
          </a:p>
          <a:p>
            <a:r>
              <a:rPr lang="en-US" dirty="0">
                <a:latin typeface="Times New Roman" panose="02020603050405020304" pitchFamily="18" charset="0"/>
                <a:cs typeface="Times New Roman" panose="02020603050405020304" pitchFamily="18" charset="0"/>
              </a:rPr>
              <a:t>The Belknap Press of Harvard University Press, Cambridge, MA</a:t>
            </a:r>
          </a:p>
          <a:p>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Hughes, L.W., 2005, Current issues in leadership</a:t>
            </a:r>
          </a:p>
          <a:p>
            <a:r>
              <a:rPr lang="en-US" dirty="0">
                <a:latin typeface="Times New Roman" panose="02020603050405020304" pitchFamily="18" charset="0"/>
                <a:cs typeface="Times New Roman" panose="02020603050405020304" pitchFamily="18" charset="0"/>
              </a:rPr>
              <a:t>Lawrence Erlbaum Associates, Inc., Publishers, Mahwah, NJ</a:t>
            </a:r>
          </a:p>
          <a:p>
            <a:r>
              <a:rPr lang="en-US" dirty="0">
                <a:latin typeface="Times New Roman" panose="02020603050405020304" pitchFamily="18" charset="0"/>
                <a:cs typeface="Times New Roman" panose="02020603050405020304" pitchFamily="18" charset="0"/>
              </a:rPr>
              <a:t> </a:t>
            </a:r>
          </a:p>
          <a:p>
            <a:r>
              <a:rPr lang="en-US" dirty="0" err="1">
                <a:latin typeface="Times New Roman" panose="02020603050405020304" pitchFamily="18" charset="0"/>
                <a:cs typeface="Times New Roman" panose="02020603050405020304" pitchFamily="18" charset="0"/>
              </a:rPr>
              <a:t>Sergiovanni</a:t>
            </a:r>
            <a:r>
              <a:rPr lang="en-US" dirty="0">
                <a:latin typeface="Times New Roman" panose="02020603050405020304" pitchFamily="18" charset="0"/>
                <a:cs typeface="Times New Roman" panose="02020603050405020304" pitchFamily="18" charset="0"/>
              </a:rPr>
              <a:t>, T.J., (2001).  Leadership, what’s in it … ,                                                            New York, New York, </a:t>
            </a:r>
            <a:r>
              <a:rPr lang="en-US" dirty="0" err="1">
                <a:latin typeface="Times New Roman" panose="02020603050405020304" pitchFamily="18" charset="0"/>
                <a:cs typeface="Times New Roman" panose="02020603050405020304" pitchFamily="18" charset="0"/>
              </a:rPr>
              <a:t>Routeledge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Falmer</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p>
          <a:p>
            <a:r>
              <a:rPr lang="en-US" dirty="0" err="1">
                <a:latin typeface="Times New Roman" panose="02020603050405020304" pitchFamily="18" charset="0"/>
                <a:cs typeface="Times New Roman" panose="02020603050405020304" pitchFamily="18" charset="0"/>
              </a:rPr>
              <a:t>Yukl</a:t>
            </a:r>
            <a:r>
              <a:rPr lang="en-US" dirty="0">
                <a:latin typeface="Times New Roman" panose="02020603050405020304" pitchFamily="18" charset="0"/>
                <a:cs typeface="Times New Roman" panose="02020603050405020304" pitchFamily="18" charset="0"/>
              </a:rPr>
              <a:t>, G.A., 2006, Leadership in organizations, Pearson Prentice Hall,                                   Upper Saddle River, NJ</a:t>
            </a:r>
          </a:p>
          <a:p>
            <a:endParaRPr lang="en-US" dirty="0">
              <a:latin typeface="Times New Roman" panose="02020603050405020304" pitchFamily="18" charset="0"/>
              <a:cs typeface="Times New Roman" panose="02020603050405020304" pitchFamily="18" charset="0"/>
            </a:endParaRPr>
          </a:p>
          <a:p>
            <a:endParaRPr lang="en-US" dirty="0"/>
          </a:p>
        </p:txBody>
      </p:sp>
      <p:pic>
        <p:nvPicPr>
          <p:cNvPr id="3"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00400" y="363899"/>
            <a:ext cx="2759089" cy="584775"/>
          </a:xfrm>
          <a:prstGeom prst="rect">
            <a:avLst/>
          </a:prstGeom>
          <a:noFill/>
        </p:spPr>
        <p:txBody>
          <a:bodyPr wrap="none" rtlCol="0">
            <a:spAutoFit/>
          </a:bodyPr>
          <a:lstStyle/>
          <a:p>
            <a:r>
              <a:rPr lang="en-US" sz="3200" dirty="0">
                <a:latin typeface="Times New Roman" panose="02020603050405020304" pitchFamily="18" charset="0"/>
                <a:cs typeface="Times New Roman" panose="02020603050405020304" pitchFamily="18" charset="0"/>
              </a:rPr>
              <a:t>REFERENCES</a:t>
            </a:r>
          </a:p>
        </p:txBody>
      </p:sp>
    </p:spTree>
    <p:extLst>
      <p:ext uri="{BB962C8B-B14F-4D97-AF65-F5344CB8AC3E}">
        <p14:creationId xmlns:p14="http://schemas.microsoft.com/office/powerpoint/2010/main" val="1435134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600200"/>
            <a:ext cx="8610600" cy="5047536"/>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A man went to Church.  He forgot to switch his phone off and it rang accidentally during the service.  The Pastor scolded him.  The worshipper admonished him after prayers for interrupting the silence.  His wife kept on lecturing him on his  carelessness all the way home.  One could see the shame, embarrassment and humiliation on his face.  After all this, he never stepped foot in the church again…..</a:t>
            </a:r>
          </a:p>
          <a:p>
            <a:endParaRPr lang="en-US" sz="2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Later that evening, he went to a bar.  He was still nervous and trembling.  He spilled his drink on the table by accident.  The waiter apologized and gave him a napkin to clean himself.  The Janitor mopped the floor.  The female manager offered him a complimentary drink.  She also gave him a huge hug and peck on the cheek while saying “Don’t worry man.  Who doesn’t make mistakes?”  He has not stopped going to that bar since then.</a:t>
            </a:r>
          </a:p>
          <a:p>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Lesson:  Sometimes our attitudes as believers drives souls to Hell.  You can make a difference by how you treat people, especially when they make mistakes.</a:t>
            </a:r>
          </a:p>
        </p:txBody>
      </p:sp>
      <p:pic>
        <p:nvPicPr>
          <p:cNvPr id="3"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828800" y="656762"/>
            <a:ext cx="6629400"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How you treat people is more Important than what you know.</a:t>
            </a:r>
          </a:p>
        </p:txBody>
      </p:sp>
    </p:spTree>
    <p:extLst>
      <p:ext uri="{BB962C8B-B14F-4D97-AF65-F5344CB8AC3E}">
        <p14:creationId xmlns:p14="http://schemas.microsoft.com/office/powerpoint/2010/main" val="3183446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b="1" dirty="0">
                <a:latin typeface="Times New Roman" panose="02020603050405020304" pitchFamily="18" charset="0"/>
                <a:cs typeface="Times New Roman" panose="02020603050405020304" pitchFamily="18" charset="0"/>
              </a:rPr>
              <a:t>LEADERSHIP</a:t>
            </a:r>
          </a:p>
        </p:txBody>
      </p:sp>
      <p:pic>
        <p:nvPicPr>
          <p:cNvPr id="1026"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2514600"/>
            <a:ext cx="2128838" cy="213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51811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2971799"/>
            <a:ext cx="4565994"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INTENTIONALLY LEFT BLANK</a:t>
            </a:r>
          </a:p>
        </p:txBody>
      </p:sp>
    </p:spTree>
    <p:extLst>
      <p:ext uri="{BB962C8B-B14F-4D97-AF65-F5344CB8AC3E}">
        <p14:creationId xmlns:p14="http://schemas.microsoft.com/office/powerpoint/2010/main" val="4040057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828800" y="672151"/>
            <a:ext cx="70104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Finding Your Real Self: Assessing Your Attitudes, Beliefs and Values</a:t>
            </a:r>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565994" y="1523999"/>
            <a:ext cx="8273206" cy="5262979"/>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Unbeknownst to many people, we all take our beliefs and values with us wherever we go.   They continuously serve as mantras that assists us in the conducting our everyday lives </a:t>
            </a:r>
            <a:r>
              <a:rPr lang="en-US" sz="1200" i="1" dirty="0">
                <a:latin typeface="Times New Roman" panose="02020603050405020304" pitchFamily="18" charset="0"/>
                <a:cs typeface="Times New Roman" panose="02020603050405020304" pitchFamily="18" charset="0"/>
              </a:rPr>
              <a:t>(</a:t>
            </a:r>
            <a:r>
              <a:rPr lang="en-US" sz="1200" i="1" dirty="0" err="1">
                <a:latin typeface="Times New Roman" panose="02020603050405020304" pitchFamily="18" charset="0"/>
                <a:cs typeface="Times New Roman" panose="02020603050405020304" pitchFamily="18" charset="0"/>
              </a:rPr>
              <a:t>Colella</a:t>
            </a:r>
            <a:r>
              <a:rPr lang="en-US" sz="1200" i="1" dirty="0">
                <a:latin typeface="Times New Roman" panose="02020603050405020304" pitchFamily="18" charset="0"/>
                <a:cs typeface="Times New Roman" panose="02020603050405020304" pitchFamily="18" charset="0"/>
              </a:rPr>
              <a:t>, 1994).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 order to understand how our beliefs and values affect us, there needs to be a </a:t>
            </a:r>
            <a:r>
              <a:rPr lang="en-US" sz="2400" b="1" dirty="0">
                <a:latin typeface="Times New Roman" panose="02020603050405020304" pitchFamily="18" charset="0"/>
                <a:cs typeface="Times New Roman" panose="02020603050405020304" pitchFamily="18" charset="0"/>
              </a:rPr>
              <a:t>self-assessment </a:t>
            </a:r>
            <a:r>
              <a:rPr lang="en-US" sz="2400" dirty="0">
                <a:latin typeface="Times New Roman" panose="02020603050405020304" pitchFamily="18" charset="0"/>
                <a:cs typeface="Times New Roman" panose="02020603050405020304" pitchFamily="18" charset="0"/>
              </a:rPr>
              <a:t>or s</a:t>
            </a:r>
            <a:r>
              <a:rPr lang="en-US" sz="2400" b="1" dirty="0">
                <a:latin typeface="Times New Roman" panose="02020603050405020304" pitchFamily="18" charset="0"/>
                <a:cs typeface="Times New Roman" panose="02020603050405020304" pitchFamily="18" charset="0"/>
              </a:rPr>
              <a:t>elf-reflection</a:t>
            </a:r>
            <a:r>
              <a:rPr lang="en-US" sz="2400" dirty="0">
                <a:latin typeface="Times New Roman" panose="02020603050405020304" pitchFamily="18" charset="0"/>
                <a:cs typeface="Times New Roman" panose="02020603050405020304" pitchFamily="18" charset="0"/>
              </a:rPr>
              <a:t> if you will, on the origins of these beliefs and values.  This is to say that this is a culmination of all of the influences in our own lives through family members, teachers, friends, mentors etc.</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These factors have influenced generations, and are extremely powerful.  Within all of us lies the potential to be leaders who think things through and make sound choices with compassion and empathy not just based on the choices we’re faced with.</a:t>
            </a:r>
          </a:p>
        </p:txBody>
      </p:sp>
    </p:spTree>
    <p:extLst>
      <p:ext uri="{BB962C8B-B14F-4D97-AF65-F5344CB8AC3E}">
        <p14:creationId xmlns:p14="http://schemas.microsoft.com/office/powerpoint/2010/main" val="3576455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828800" y="672151"/>
            <a:ext cx="70104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Finding Your Real Self: Assessing Your Attitudes, Beliefs and Values</a:t>
            </a:r>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234043" y="1583779"/>
            <a:ext cx="8915400" cy="5262979"/>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While you cannot expect every decision to be accepted by all, there is a school of thought that can help with how to make more effective decisions that treat people ethically and exemplify the values we consider to be paramount.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By thinking in terms of a three pronged approach: (1) Ethics (2) Logic  (3) The hand, we can formulate our decisions with prudence and empathy and most of all with the values that guide our actions.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To explain this process you must understand that ethics is what you value and  believe, logic is the mindscape of how the world works and the hand is the decisions and actions you take </a:t>
            </a:r>
            <a:r>
              <a:rPr lang="en-US" sz="1200" i="1" dirty="0">
                <a:latin typeface="Times New Roman" panose="02020603050405020304" pitchFamily="18" charset="0"/>
                <a:cs typeface="Times New Roman" panose="02020603050405020304" pitchFamily="18" charset="0"/>
              </a:rPr>
              <a:t>(</a:t>
            </a:r>
            <a:r>
              <a:rPr lang="en-US" sz="1200" i="1" dirty="0" err="1">
                <a:latin typeface="Times New Roman" panose="02020603050405020304" pitchFamily="18" charset="0"/>
                <a:cs typeface="Times New Roman" panose="02020603050405020304" pitchFamily="18" charset="0"/>
              </a:rPr>
              <a:t>Sergiovanni</a:t>
            </a:r>
            <a:r>
              <a:rPr lang="en-US" sz="1200" i="1" dirty="0">
                <a:latin typeface="Times New Roman" panose="02020603050405020304" pitchFamily="18" charset="0"/>
                <a:cs typeface="Times New Roman" panose="02020603050405020304" pitchFamily="18" charset="0"/>
              </a:rPr>
              <a:t>, 2001).   </a:t>
            </a:r>
            <a:r>
              <a:rPr lang="en-US" sz="2400" dirty="0">
                <a:latin typeface="Times New Roman" panose="02020603050405020304" pitchFamily="18" charset="0"/>
                <a:cs typeface="Times New Roman" panose="02020603050405020304" pitchFamily="18" charset="0"/>
              </a:rPr>
              <a:t>Moreover, this is the root of where we begin when assessing your own attitudes, beliefs and values.</a:t>
            </a:r>
          </a:p>
        </p:txBody>
      </p:sp>
    </p:spTree>
    <p:extLst>
      <p:ext uri="{BB962C8B-B14F-4D97-AF65-F5344CB8AC3E}">
        <p14:creationId xmlns:p14="http://schemas.microsoft.com/office/powerpoint/2010/main" val="2547167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828800" y="672151"/>
            <a:ext cx="70104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Finding Your Real Self: Assessing Your Attitudes, Beliefs and Values</a:t>
            </a:r>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1058141" y="1997839"/>
            <a:ext cx="7628659" cy="3046988"/>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However to be successful, you need to know how to employ the elements of ethics, logic and hand with others such as empathy.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Simply stated you have to be respectful of people, and show them that they are important and that they matter, while at the same time maintaining a position of being                          </a:t>
            </a:r>
            <a:r>
              <a:rPr lang="en-US" sz="2400" b="1" dirty="0">
                <a:latin typeface="Times New Roman" panose="02020603050405020304" pitchFamily="18" charset="0"/>
                <a:cs typeface="Times New Roman" panose="02020603050405020304" pitchFamily="18" charset="0"/>
              </a:rPr>
              <a:t>“service oriented” </a:t>
            </a:r>
            <a:r>
              <a:rPr lang="en-US" sz="1200" i="1" dirty="0">
                <a:latin typeface="Times New Roman" panose="02020603050405020304" pitchFamily="18" charset="0"/>
                <a:cs typeface="Times New Roman" panose="02020603050405020304" pitchFamily="18" charset="0"/>
              </a:rPr>
              <a:t>(</a:t>
            </a:r>
            <a:r>
              <a:rPr lang="en-US" sz="1200" i="1" dirty="0" err="1">
                <a:latin typeface="Times New Roman" panose="02020603050405020304" pitchFamily="18" charset="0"/>
                <a:cs typeface="Times New Roman" panose="02020603050405020304" pitchFamily="18" charset="0"/>
              </a:rPr>
              <a:t>Caufield</a:t>
            </a:r>
            <a:r>
              <a:rPr lang="en-US" sz="1200" i="1" dirty="0">
                <a:latin typeface="Times New Roman" panose="02020603050405020304" pitchFamily="18" charset="0"/>
                <a:cs typeface="Times New Roman" panose="02020603050405020304" pitchFamily="18" charset="0"/>
              </a:rPr>
              <a:t>, 1989). </a:t>
            </a:r>
          </a:p>
        </p:txBody>
      </p:sp>
    </p:spTree>
    <p:extLst>
      <p:ext uri="{BB962C8B-B14F-4D97-AF65-F5344CB8AC3E}">
        <p14:creationId xmlns:p14="http://schemas.microsoft.com/office/powerpoint/2010/main" val="3214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ichael John Waluk\Desktop\PRIVATE\PA Leadership School\Logos\MC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994" y="363899"/>
            <a:ext cx="984294" cy="98583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828800" y="672151"/>
            <a:ext cx="70104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Finding Your Real Self: Assessing Your Attitudes, Beliefs and Values</a:t>
            </a:r>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565994" y="1600200"/>
            <a:ext cx="8273206" cy="4893647"/>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To begin this process, we will need a foundation of principles to build upon the principles of Stephen Covey </a:t>
            </a:r>
            <a:r>
              <a:rPr lang="en-US" sz="1200" dirty="0">
                <a:latin typeface="Times New Roman" panose="02020603050405020304" pitchFamily="18" charset="0"/>
                <a:cs typeface="Times New Roman" panose="02020603050405020304" pitchFamily="18" charset="0"/>
              </a:rPr>
              <a:t>(1991).  </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These principles become the cornerstone of how to become successful and guide others to success.  They are:</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(1) Strive to be in the service of others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(2) Be positive and create a synergistic environment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(3) Believe in others, don’t overreact to negative behaviors and criticism </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1921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4024</Words>
  <Application>Microsoft Office PowerPoint</Application>
  <PresentationFormat>On-screen Show (4:3)</PresentationFormat>
  <Paragraphs>295</Paragraphs>
  <Slides>54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Calibri</vt:lpstr>
      <vt:lpstr>Times New Roman</vt:lpstr>
      <vt:lpstr>Wingdings</vt:lpstr>
      <vt:lpstr>Office Theme</vt:lpstr>
      <vt:lpstr>LEADERSHIP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LEADERSHIP</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dc:title>
  <dc:creator>Michael John Waluk</dc:creator>
  <cp:lastModifiedBy>Kenny A. Joyner</cp:lastModifiedBy>
  <cp:revision>92</cp:revision>
  <dcterms:created xsi:type="dcterms:W3CDTF">2021-01-01T19:19:41Z</dcterms:created>
  <dcterms:modified xsi:type="dcterms:W3CDTF">2021-01-12T22:01:37Z</dcterms:modified>
</cp:coreProperties>
</file>